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188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7055" y="3663822"/>
            <a:ext cx="3888739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709029"/>
              </p:ext>
            </p:extLst>
          </p:nvPr>
        </p:nvGraphicFramePr>
        <p:xfrm>
          <a:off x="1363725" y="913762"/>
          <a:ext cx="5354320" cy="3789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54320"/>
              </a:tblGrid>
              <a:tr h="1077887">
                <a:tc>
                  <a:txBody>
                    <a:bodyPr/>
                    <a:lstStyle/>
                    <a:p>
                      <a:pPr marL="1024255" marR="640715" indent="-897890">
                        <a:lnSpc>
                          <a:spcPts val="1290"/>
                        </a:lnSpc>
                        <a:spcBef>
                          <a:spcPts val="15"/>
                        </a:spcBef>
                      </a:pPr>
                      <a:endParaRPr sz="1100" dirty="0">
                        <a:latin typeface="Cambria"/>
                        <a:cs typeface="Cambria"/>
                      </a:endParaRPr>
                    </a:p>
                  </a:txBody>
                  <a:tcPr marL="0" marR="0" marT="1905" marB="0"/>
                </a:tc>
              </a:tr>
              <a:tr h="1884059">
                <a:tc>
                  <a:txBody>
                    <a:bodyPr/>
                    <a:lstStyle/>
                    <a:p>
                      <a:pPr marR="514984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950">
                        <a:latin typeface="Times New Roman"/>
                        <a:cs typeface="Times New Roman"/>
                      </a:endParaRPr>
                    </a:p>
                    <a:p>
                      <a:pPr marL="2540" marR="514984" algn="ctr">
                        <a:lnSpc>
                          <a:spcPts val="4275"/>
                        </a:lnSpc>
                      </a:pPr>
                      <a:r>
                        <a:rPr sz="3600" dirty="0">
                          <a:latin typeface="Cambria"/>
                          <a:cs typeface="Cambria"/>
                        </a:rPr>
                        <a:t>Lecture </a:t>
                      </a:r>
                      <a:r>
                        <a:rPr sz="3600" spc="-5" dirty="0">
                          <a:latin typeface="Cambria"/>
                          <a:cs typeface="Cambria"/>
                        </a:rPr>
                        <a:t>Notes</a:t>
                      </a:r>
                      <a:r>
                        <a:rPr sz="3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3600" dirty="0">
                          <a:latin typeface="Cambria"/>
                          <a:cs typeface="Cambria"/>
                        </a:rPr>
                        <a:t>on</a:t>
                      </a:r>
                      <a:endParaRPr sz="36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4275"/>
                        </a:lnSpc>
                        <a:tabLst>
                          <a:tab pos="641985" algn="l"/>
                          <a:tab pos="5351780" algn="l"/>
                        </a:tabLst>
                      </a:pPr>
                      <a:r>
                        <a:rPr sz="3600" u="sng" dirty="0">
                          <a:uFill>
                            <a:solidFill>
                              <a:srgbClr val="4F81BC"/>
                            </a:solidFill>
                          </a:uFill>
                          <a:latin typeface="Cambria"/>
                          <a:cs typeface="Cambria"/>
                        </a:rPr>
                        <a:t> 	</a:t>
                      </a:r>
                      <a:r>
                        <a:rPr sz="3600" u="sng" spc="-5" dirty="0">
                          <a:uFill>
                            <a:solidFill>
                              <a:srgbClr val="4F81BC"/>
                            </a:solidFill>
                          </a:uFill>
                          <a:latin typeface="Cambria"/>
                          <a:cs typeface="Cambria"/>
                        </a:rPr>
                        <a:t>Power</a:t>
                      </a:r>
                      <a:r>
                        <a:rPr sz="3600" u="sng" spc="-80" dirty="0">
                          <a:uFill>
                            <a:solidFill>
                              <a:srgbClr val="4F81BC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3600" u="sng" spc="-5" dirty="0">
                          <a:uFill>
                            <a:solidFill>
                              <a:srgbClr val="4F81BC"/>
                            </a:solidFill>
                          </a:uFill>
                          <a:latin typeface="Cambria"/>
                          <a:cs typeface="Cambria"/>
                        </a:rPr>
                        <a:t>Electronics	</a:t>
                      </a:r>
                      <a:endParaRPr sz="3600">
                        <a:latin typeface="Cambria"/>
                        <a:cs typeface="Cambria"/>
                      </a:endParaRPr>
                    </a:p>
                  </a:txBody>
                  <a:tcPr marL="0" marR="0" marT="4445" marB="0"/>
                </a:tc>
              </a:tr>
              <a:tr h="513854">
                <a:tc>
                  <a:txBody>
                    <a:bodyPr/>
                    <a:lstStyle/>
                    <a:p>
                      <a:pPr marR="514984" algn="ctr">
                        <a:lnSpc>
                          <a:spcPts val="2570"/>
                        </a:lnSpc>
                      </a:pP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14134">
                <a:tc>
                  <a:txBody>
                    <a:bodyPr/>
                    <a:lstStyle/>
                    <a:p>
                      <a:pPr marR="51498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635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4828" y="1081277"/>
            <a:ext cx="911860" cy="0"/>
          </a:xfrm>
          <a:custGeom>
            <a:avLst/>
            <a:gdLst/>
            <a:ahLst/>
            <a:cxnLst/>
            <a:rect l="l" t="t" r="r" b="b"/>
            <a:pathLst>
              <a:path w="911860">
                <a:moveTo>
                  <a:pt x="0" y="0"/>
                </a:moveTo>
                <a:lnTo>
                  <a:pt x="911351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4828" y="2480563"/>
            <a:ext cx="1068705" cy="0"/>
          </a:xfrm>
          <a:custGeom>
            <a:avLst/>
            <a:gdLst/>
            <a:ahLst/>
            <a:cxnLst/>
            <a:rect l="l" t="t" r="r" b="b"/>
            <a:pathLst>
              <a:path w="1068705">
                <a:moveTo>
                  <a:pt x="0" y="0"/>
                </a:moveTo>
                <a:lnTo>
                  <a:pt x="1068324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0904" y="894079"/>
            <a:ext cx="5807710" cy="871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Rise time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10" dirty="0">
                <a:latin typeface="Times New Roman"/>
                <a:cs typeface="Times New Roman"/>
              </a:rPr>
              <a:t>(</a:t>
            </a:r>
            <a:r>
              <a:rPr sz="1200" spc="10" dirty="0">
                <a:latin typeface="Cambria Math"/>
                <a:cs typeface="Cambria Math"/>
              </a:rPr>
              <a:t>𝒕</a:t>
            </a:r>
            <a:r>
              <a:rPr sz="1275" spc="15" baseline="-16339" dirty="0">
                <a:latin typeface="Cambria Math"/>
                <a:cs typeface="Cambria Math"/>
              </a:rPr>
              <a:t>𝒓</a:t>
            </a:r>
            <a:r>
              <a:rPr sz="1200" b="1" spc="10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 marL="153670">
              <a:lnSpc>
                <a:spcPct val="100000"/>
              </a:lnSpc>
              <a:spcBef>
                <a:spcPts val="1130"/>
              </a:spcBef>
            </a:pPr>
            <a:r>
              <a:rPr sz="1200" dirty="0">
                <a:latin typeface="Times New Roman"/>
                <a:cs typeface="Times New Roman"/>
              </a:rPr>
              <a:t>Time </a:t>
            </a:r>
            <a:r>
              <a:rPr sz="1200" spc="-5" dirty="0">
                <a:latin typeface="Times New Roman"/>
                <a:cs typeface="Times New Roman"/>
              </a:rPr>
              <a:t>during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which</a:t>
            </a:r>
            <a:endParaRPr sz="1200">
              <a:latin typeface="Times New Roman"/>
              <a:cs typeface="Times New Roman"/>
            </a:endParaRPr>
          </a:p>
          <a:p>
            <a:pPr marL="380365" indent="-228600" algn="just">
              <a:lnSpc>
                <a:spcPct val="100000"/>
              </a:lnSpc>
              <a:spcBef>
                <a:spcPts val="1160"/>
              </a:spcBef>
              <a:buAutoNum type="arabicPeriod"/>
              <a:tabLst>
                <a:tab pos="381000" algn="l"/>
              </a:tabLst>
            </a:pPr>
            <a:r>
              <a:rPr sz="1200" dirty="0">
                <a:latin typeface="Times New Roman"/>
                <a:cs typeface="Times New Roman"/>
              </a:rPr>
              <a:t>Anode </a:t>
            </a:r>
            <a:r>
              <a:rPr sz="1200" spc="-5" dirty="0">
                <a:latin typeface="Times New Roman"/>
                <a:cs typeface="Times New Roman"/>
              </a:rPr>
              <a:t>current rises </a:t>
            </a:r>
            <a:r>
              <a:rPr sz="1200" dirty="0">
                <a:latin typeface="Times New Roman"/>
                <a:cs typeface="Times New Roman"/>
              </a:rPr>
              <a:t>from 0.1 </a:t>
            </a:r>
            <a:r>
              <a:rPr sz="1200" spc="-10" dirty="0">
                <a:latin typeface="Cambria Math"/>
                <a:cs typeface="Cambria Math"/>
              </a:rPr>
              <a:t>𝐼</a:t>
            </a:r>
            <a:r>
              <a:rPr sz="1275" spc="-15" baseline="-16339" dirty="0">
                <a:latin typeface="Cambria Math"/>
                <a:cs typeface="Cambria Math"/>
              </a:rPr>
              <a:t>𝑎 </a:t>
            </a:r>
            <a:r>
              <a:rPr sz="1200" dirty="0">
                <a:latin typeface="Times New Roman"/>
                <a:cs typeface="Times New Roman"/>
              </a:rPr>
              <a:t>to 0.9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mbria Math"/>
                <a:cs typeface="Cambria Math"/>
              </a:rPr>
              <a:t>𝐼</a:t>
            </a:r>
            <a:r>
              <a:rPr sz="1275" spc="-15" baseline="-16339" dirty="0">
                <a:latin typeface="Cambria Math"/>
                <a:cs typeface="Cambria Math"/>
              </a:rPr>
              <a:t>𝑎</a:t>
            </a:r>
            <a:endParaRPr sz="1275" baseline="-16339">
              <a:latin typeface="Cambria Math"/>
              <a:cs typeface="Cambria Math"/>
            </a:endParaRPr>
          </a:p>
          <a:p>
            <a:pPr marL="380365" marR="144780" indent="-228600" algn="just">
              <a:lnSpc>
                <a:spcPct val="110800"/>
              </a:lnSpc>
              <a:spcBef>
                <a:spcPts val="25"/>
              </a:spcBef>
              <a:buAutoNum type="arabicPeriod"/>
              <a:tabLst>
                <a:tab pos="381000" algn="l"/>
              </a:tabLst>
            </a:pPr>
            <a:r>
              <a:rPr sz="1200" spc="-5" dirty="0">
                <a:latin typeface="Times New Roman"/>
                <a:cs typeface="Times New Roman"/>
              </a:rPr>
              <a:t>Forward </a:t>
            </a:r>
            <a:r>
              <a:rPr sz="1200" dirty="0">
                <a:latin typeface="Times New Roman"/>
                <a:cs typeface="Times New Roman"/>
              </a:rPr>
              <a:t>blocking </a:t>
            </a:r>
            <a:r>
              <a:rPr sz="1200" spc="-5" dirty="0">
                <a:latin typeface="Times New Roman"/>
                <a:cs typeface="Times New Roman"/>
              </a:rPr>
              <a:t>voltage falls from </a:t>
            </a:r>
            <a:r>
              <a:rPr sz="1200" spc="-45" dirty="0">
                <a:latin typeface="Times New Roman"/>
                <a:cs typeface="Times New Roman"/>
              </a:rPr>
              <a:t>0.9</a:t>
            </a:r>
            <a:r>
              <a:rPr sz="1200" spc="-45" dirty="0">
                <a:latin typeface="Cambria Math"/>
                <a:cs typeface="Cambria Math"/>
              </a:rPr>
              <a:t>𝑉</a:t>
            </a:r>
            <a:r>
              <a:rPr sz="1275" spc="-67" baseline="-16339" dirty="0">
                <a:latin typeface="Cambria Math"/>
                <a:cs typeface="Cambria Math"/>
              </a:rPr>
              <a:t>𝑎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30" dirty="0">
                <a:latin typeface="Times New Roman"/>
                <a:cs typeface="Times New Roman"/>
              </a:rPr>
              <a:t>0.1</a:t>
            </a:r>
            <a:r>
              <a:rPr sz="1200" spc="-30" dirty="0">
                <a:latin typeface="Cambria Math"/>
                <a:cs typeface="Cambria Math"/>
              </a:rPr>
              <a:t>𝑉</a:t>
            </a:r>
            <a:r>
              <a:rPr sz="1275" spc="-44" baseline="-16339" dirty="0">
                <a:latin typeface="Cambria Math"/>
                <a:cs typeface="Cambria Math"/>
              </a:rPr>
              <a:t>𝑎</a:t>
            </a:r>
            <a:r>
              <a:rPr sz="1200" spc="-30" dirty="0">
                <a:latin typeface="Times New Roman"/>
                <a:cs typeface="Times New Roman"/>
              </a:rPr>
              <a:t>. </a:t>
            </a:r>
            <a:r>
              <a:rPr sz="1200" spc="-110" dirty="0">
                <a:latin typeface="Cambria Math"/>
                <a:cs typeface="Cambria Math"/>
              </a:rPr>
              <a:t>𝑉</a:t>
            </a:r>
            <a:r>
              <a:rPr sz="1275" spc="-165" baseline="-16339" dirty="0">
                <a:latin typeface="Cambria Math"/>
                <a:cs typeface="Cambria Math"/>
              </a:rPr>
              <a:t>𝑎 </a:t>
            </a:r>
            <a:r>
              <a:rPr sz="1200" spc="-10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initial forward </a:t>
            </a:r>
            <a:r>
              <a:rPr sz="1200" dirty="0">
                <a:latin typeface="Times New Roman"/>
                <a:cs typeface="Times New Roman"/>
              </a:rPr>
              <a:t>blocking  </a:t>
            </a:r>
            <a:r>
              <a:rPr sz="1200" spc="-5" dirty="0">
                <a:latin typeface="Times New Roman"/>
                <a:cs typeface="Times New Roman"/>
              </a:rPr>
              <a:t>voltage.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imes New Roman"/>
              <a:cs typeface="Times New Roman"/>
            </a:endParaRPr>
          </a:p>
          <a:p>
            <a:pPr marL="153670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Spread time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10" dirty="0">
                <a:latin typeface="Times New Roman"/>
                <a:cs typeface="Times New Roman"/>
              </a:rPr>
              <a:t>(</a:t>
            </a:r>
            <a:r>
              <a:rPr sz="1200" spc="10" dirty="0">
                <a:latin typeface="Cambria Math"/>
                <a:cs typeface="Cambria Math"/>
              </a:rPr>
              <a:t>𝒕</a:t>
            </a:r>
            <a:r>
              <a:rPr sz="1275" spc="15" baseline="-16339" dirty="0">
                <a:latin typeface="Cambria Math"/>
                <a:cs typeface="Cambria Math"/>
              </a:rPr>
              <a:t>𝒑</a:t>
            </a:r>
            <a:r>
              <a:rPr sz="1200" b="1" spc="10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 marL="380365" indent="-228600" algn="just">
              <a:lnSpc>
                <a:spcPct val="100000"/>
              </a:lnSpc>
              <a:spcBef>
                <a:spcPts val="1310"/>
              </a:spcBef>
              <a:buAutoNum type="arabicPeriod"/>
              <a:tabLst>
                <a:tab pos="381000" algn="l"/>
              </a:tabLst>
            </a:pPr>
            <a:r>
              <a:rPr sz="1200" dirty="0">
                <a:latin typeface="Times New Roman"/>
                <a:cs typeface="Times New Roman"/>
              </a:rPr>
              <a:t>Time </a:t>
            </a:r>
            <a:r>
              <a:rPr sz="1200" spc="-5" dirty="0">
                <a:latin typeface="Times New Roman"/>
                <a:cs typeface="Times New Roman"/>
              </a:rPr>
              <a:t>taken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the anode </a:t>
            </a:r>
            <a:r>
              <a:rPr sz="1200" spc="-5" dirty="0">
                <a:latin typeface="Times New Roman"/>
                <a:cs typeface="Times New Roman"/>
              </a:rPr>
              <a:t>current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rise from </a:t>
            </a:r>
            <a:r>
              <a:rPr sz="1200" dirty="0">
                <a:latin typeface="Times New Roman"/>
                <a:cs typeface="Times New Roman"/>
              </a:rPr>
              <a:t>0.9</a:t>
            </a:r>
            <a:r>
              <a:rPr sz="1200" dirty="0">
                <a:latin typeface="Cambria Math"/>
                <a:cs typeface="Cambria Math"/>
              </a:rPr>
              <a:t>𝐼</a:t>
            </a:r>
            <a:r>
              <a:rPr sz="1275" baseline="-16339" dirty="0">
                <a:latin typeface="Cambria Math"/>
                <a:cs typeface="Cambria Math"/>
              </a:rPr>
              <a:t>𝑎</a:t>
            </a:r>
            <a:r>
              <a:rPr sz="1275" spc="254" baseline="-16339" dirty="0">
                <a:latin typeface="Cambria Math"/>
                <a:cs typeface="Cambria Math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to</a:t>
            </a:r>
            <a:r>
              <a:rPr sz="1200" spc="5" dirty="0">
                <a:latin typeface="Cambria Math"/>
                <a:cs typeface="Cambria Math"/>
              </a:rPr>
              <a:t>𝐼</a:t>
            </a:r>
            <a:r>
              <a:rPr sz="1275" spc="7" baseline="-16339" dirty="0">
                <a:latin typeface="Cambria Math"/>
                <a:cs typeface="Cambria Math"/>
              </a:rPr>
              <a:t>𝑎</a:t>
            </a:r>
            <a:r>
              <a:rPr sz="1200" spc="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380365" marR="144780" indent="-228600" algn="just">
              <a:lnSpc>
                <a:spcPct val="110700"/>
              </a:lnSpc>
              <a:spcBef>
                <a:spcPts val="25"/>
              </a:spcBef>
              <a:buAutoNum type="arabicPeriod"/>
              <a:tabLst>
                <a:tab pos="381000" algn="l"/>
              </a:tabLst>
            </a:pPr>
            <a:r>
              <a:rPr sz="1200" dirty="0">
                <a:latin typeface="Times New Roman"/>
                <a:cs typeface="Times New Roman"/>
              </a:rPr>
              <a:t>Time for the forward voltage to fall </a:t>
            </a:r>
            <a:r>
              <a:rPr sz="1200" spc="-5" dirty="0">
                <a:latin typeface="Times New Roman"/>
                <a:cs typeface="Times New Roman"/>
              </a:rPr>
              <a:t>from </a:t>
            </a:r>
            <a:r>
              <a:rPr sz="1200" spc="-45" dirty="0">
                <a:latin typeface="Times New Roman"/>
                <a:cs typeface="Times New Roman"/>
              </a:rPr>
              <a:t>0.1</a:t>
            </a:r>
            <a:r>
              <a:rPr sz="1200" spc="-45" dirty="0">
                <a:latin typeface="Cambria Math"/>
                <a:cs typeface="Cambria Math"/>
              </a:rPr>
              <a:t>𝑉</a:t>
            </a:r>
            <a:r>
              <a:rPr sz="1275" spc="-67" baseline="-16339" dirty="0">
                <a:latin typeface="Cambria Math"/>
                <a:cs typeface="Cambria Math"/>
              </a:rPr>
              <a:t>𝑜 </a:t>
            </a:r>
            <a:r>
              <a:rPr sz="1200" dirty="0">
                <a:latin typeface="Times New Roman"/>
                <a:cs typeface="Times New Roman"/>
              </a:rPr>
              <a:t>to on state </a:t>
            </a:r>
            <a:r>
              <a:rPr sz="1200" spc="-5" dirty="0">
                <a:latin typeface="Times New Roman"/>
                <a:cs typeface="Times New Roman"/>
              </a:rPr>
              <a:t>voltage drop </a:t>
            </a:r>
            <a:r>
              <a:rPr sz="1200" dirty="0">
                <a:latin typeface="Times New Roman"/>
                <a:cs typeface="Times New Roman"/>
              </a:rPr>
              <a:t>of 1 to 1.5V.  </a:t>
            </a:r>
            <a:r>
              <a:rPr sz="1200" spc="-5" dirty="0">
                <a:latin typeface="Times New Roman"/>
                <a:cs typeface="Times New Roman"/>
              </a:rPr>
              <a:t>During </a:t>
            </a:r>
            <a:r>
              <a:rPr sz="1200" dirty="0">
                <a:latin typeface="Times New Roman"/>
                <a:cs typeface="Times New Roman"/>
              </a:rPr>
              <a:t>turn on, </a:t>
            </a:r>
            <a:r>
              <a:rPr sz="1200" spc="-5" dirty="0">
                <a:latin typeface="Times New Roman"/>
                <a:cs typeface="Times New Roman"/>
              </a:rPr>
              <a:t>SCR is considered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dirty="0">
                <a:latin typeface="Times New Roman"/>
                <a:cs typeface="Times New Roman"/>
              </a:rPr>
              <a:t>a charge </a:t>
            </a:r>
            <a:r>
              <a:rPr sz="1200" spc="-5" dirty="0">
                <a:latin typeface="Times New Roman"/>
                <a:cs typeface="Times New Roman"/>
              </a:rPr>
              <a:t>controlled device. A </a:t>
            </a:r>
            <a:r>
              <a:rPr sz="1200" dirty="0">
                <a:latin typeface="Times New Roman"/>
                <a:cs typeface="Times New Roman"/>
              </a:rPr>
              <a:t>certain </a:t>
            </a:r>
            <a:r>
              <a:rPr sz="1200" spc="-5" dirty="0">
                <a:latin typeface="Times New Roman"/>
                <a:cs typeface="Times New Roman"/>
              </a:rPr>
              <a:t>amount 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charge is injected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gate region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begin </a:t>
            </a:r>
            <a:r>
              <a:rPr sz="1200" dirty="0">
                <a:latin typeface="Times New Roman"/>
                <a:cs typeface="Times New Roman"/>
              </a:rPr>
              <a:t>conduction. </a:t>
            </a:r>
            <a:r>
              <a:rPr sz="1200" spc="-5" dirty="0">
                <a:latin typeface="Times New Roman"/>
                <a:cs typeface="Times New Roman"/>
              </a:rPr>
              <a:t>So higher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magnitude 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gate current </a:t>
            </a:r>
            <a:r>
              <a:rPr sz="1200" dirty="0">
                <a:latin typeface="Times New Roman"/>
                <a:cs typeface="Times New Roman"/>
              </a:rPr>
              <a:t>it requires </a:t>
            </a:r>
            <a:r>
              <a:rPr sz="1200" spc="-5" dirty="0">
                <a:latin typeface="Times New Roman"/>
                <a:cs typeface="Times New Roman"/>
              </a:rPr>
              <a:t>less </a:t>
            </a:r>
            <a:r>
              <a:rPr sz="1200" dirty="0">
                <a:latin typeface="Times New Roman"/>
                <a:cs typeface="Times New Roman"/>
              </a:rPr>
              <a:t>time to </a:t>
            </a:r>
            <a:r>
              <a:rPr sz="1200" spc="-5" dirty="0">
                <a:latin typeface="Times New Roman"/>
                <a:cs typeface="Times New Roman"/>
              </a:rPr>
              <a:t>inject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charges. </a:t>
            </a:r>
            <a:r>
              <a:rPr sz="1200" dirty="0">
                <a:latin typeface="Times New Roman"/>
                <a:cs typeface="Times New Roman"/>
              </a:rPr>
              <a:t>Thus turn on time </a:t>
            </a:r>
            <a:r>
              <a:rPr sz="1200" spc="-5" dirty="0">
                <a:latin typeface="Times New Roman"/>
                <a:cs typeface="Times New Roman"/>
              </a:rPr>
              <a:t>is reduced 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using large </a:t>
            </a:r>
            <a:r>
              <a:rPr sz="1200" spc="-5" dirty="0">
                <a:latin typeface="Times New Roman"/>
                <a:cs typeface="Times New Roman"/>
              </a:rPr>
              <a:t>magnitude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gate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current.</a:t>
            </a:r>
            <a:endParaRPr sz="1200">
              <a:latin typeface="Times New Roman"/>
              <a:cs typeface="Times New Roman"/>
            </a:endParaRPr>
          </a:p>
          <a:p>
            <a:pPr marL="153670">
              <a:lnSpc>
                <a:spcPct val="100000"/>
              </a:lnSpc>
              <a:spcBef>
                <a:spcPts val="1165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How the distribution of charge</a:t>
            </a:r>
            <a:r>
              <a:rPr sz="1200"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occurs?</a:t>
            </a:r>
            <a:endParaRPr sz="1200">
              <a:latin typeface="Times New Roman"/>
              <a:cs typeface="Times New Roman"/>
            </a:endParaRPr>
          </a:p>
          <a:p>
            <a:pPr marL="153670" marR="143510" algn="just">
              <a:lnSpc>
                <a:spcPct val="110200"/>
              </a:lnSpc>
              <a:spcBef>
                <a:spcPts val="980"/>
              </a:spcBef>
            </a:pP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gate current </a:t>
            </a:r>
            <a:r>
              <a:rPr sz="1200" dirty="0">
                <a:latin typeface="Times New Roman"/>
                <a:cs typeface="Times New Roman"/>
              </a:rPr>
              <a:t>begins to flow </a:t>
            </a:r>
            <a:r>
              <a:rPr sz="1200" spc="-5" dirty="0">
                <a:latin typeface="Times New Roman"/>
                <a:cs typeface="Times New Roman"/>
              </a:rPr>
              <a:t>from gate </a:t>
            </a:r>
            <a:r>
              <a:rPr sz="1200" spc="5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cathode </a:t>
            </a:r>
            <a:r>
              <a:rPr sz="1200" dirty="0">
                <a:latin typeface="Times New Roman"/>
                <a:cs typeface="Times New Roman"/>
              </a:rPr>
              <a:t>with the </a:t>
            </a:r>
            <a:r>
              <a:rPr sz="1200" spc="-5" dirty="0">
                <a:latin typeface="Times New Roman"/>
                <a:cs typeface="Times New Roman"/>
              </a:rPr>
              <a:t>application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gate  signal. </a:t>
            </a:r>
            <a:r>
              <a:rPr sz="1200" dirty="0">
                <a:latin typeface="Times New Roman"/>
                <a:cs typeface="Times New Roman"/>
              </a:rPr>
              <a:t>Gate </a:t>
            </a:r>
            <a:r>
              <a:rPr sz="1200" spc="-5" dirty="0">
                <a:latin typeface="Times New Roman"/>
                <a:cs typeface="Times New Roman"/>
              </a:rPr>
              <a:t>current </a:t>
            </a:r>
            <a:r>
              <a:rPr sz="1200" dirty="0">
                <a:latin typeface="Times New Roman"/>
                <a:cs typeface="Times New Roman"/>
              </a:rPr>
              <a:t>has a non </a:t>
            </a:r>
            <a:r>
              <a:rPr sz="1200" spc="-5" dirty="0">
                <a:latin typeface="Times New Roman"/>
                <a:cs typeface="Times New Roman"/>
              </a:rPr>
              <a:t>uniform </a:t>
            </a:r>
            <a:r>
              <a:rPr sz="1200" dirty="0">
                <a:latin typeface="Times New Roman"/>
                <a:cs typeface="Times New Roman"/>
              </a:rPr>
              <a:t>distribution of </a:t>
            </a:r>
            <a:r>
              <a:rPr sz="1200" spc="-5" dirty="0">
                <a:latin typeface="Times New Roman"/>
                <a:cs typeface="Times New Roman"/>
              </a:rPr>
              <a:t>current </a:t>
            </a:r>
            <a:r>
              <a:rPr sz="1200" dirty="0">
                <a:latin typeface="Times New Roman"/>
                <a:cs typeface="Times New Roman"/>
              </a:rPr>
              <a:t>density over the cathode  </a:t>
            </a:r>
            <a:r>
              <a:rPr sz="1200" spc="-5" dirty="0">
                <a:latin typeface="Times New Roman"/>
                <a:cs typeface="Times New Roman"/>
              </a:rPr>
              <a:t>surface. </a:t>
            </a:r>
            <a:r>
              <a:rPr sz="1200" dirty="0">
                <a:latin typeface="Times New Roman"/>
                <a:cs typeface="Times New Roman"/>
              </a:rPr>
              <a:t>Distribution of </a:t>
            </a:r>
            <a:r>
              <a:rPr sz="1200" spc="-5" dirty="0">
                <a:latin typeface="Times New Roman"/>
                <a:cs typeface="Times New Roman"/>
              </a:rPr>
              <a:t>current </a:t>
            </a:r>
            <a:r>
              <a:rPr sz="1200" dirty="0">
                <a:latin typeface="Times New Roman"/>
                <a:cs typeface="Times New Roman"/>
              </a:rPr>
              <a:t>density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much higher near the </a:t>
            </a:r>
            <a:r>
              <a:rPr sz="1200" spc="-5" dirty="0">
                <a:latin typeface="Times New Roman"/>
                <a:cs typeface="Times New Roman"/>
              </a:rPr>
              <a:t>gate. </a:t>
            </a:r>
            <a:r>
              <a:rPr sz="1200" dirty="0">
                <a:latin typeface="Times New Roman"/>
                <a:cs typeface="Times New Roman"/>
              </a:rPr>
              <a:t>The density </a:t>
            </a:r>
            <a:r>
              <a:rPr sz="1200" spc="-5" dirty="0">
                <a:latin typeface="Times New Roman"/>
                <a:cs typeface="Times New Roman"/>
              </a:rPr>
              <a:t>decrease  as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distance from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gate increases. So anode current flows </a:t>
            </a:r>
            <a:r>
              <a:rPr sz="1200" dirty="0">
                <a:latin typeface="Times New Roman"/>
                <a:cs typeface="Times New Roman"/>
              </a:rPr>
              <a:t>in a </a:t>
            </a:r>
            <a:r>
              <a:rPr sz="1200" spc="-5" dirty="0">
                <a:latin typeface="Times New Roman"/>
                <a:cs typeface="Times New Roman"/>
              </a:rPr>
              <a:t>narrow region near  gate where </a:t>
            </a:r>
            <a:r>
              <a:rPr sz="1200" dirty="0">
                <a:latin typeface="Times New Roman"/>
                <a:cs typeface="Times New Roman"/>
              </a:rPr>
              <a:t>gate </a:t>
            </a:r>
            <a:r>
              <a:rPr sz="1200" spc="-5" dirty="0">
                <a:latin typeface="Times New Roman"/>
                <a:cs typeface="Times New Roman"/>
              </a:rPr>
              <a:t>current densities are highest. From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beginning </a:t>
            </a:r>
            <a:r>
              <a:rPr sz="1200" dirty="0">
                <a:latin typeface="Times New Roman"/>
                <a:cs typeface="Times New Roman"/>
              </a:rPr>
              <a:t>of rise time the </a:t>
            </a:r>
            <a:r>
              <a:rPr sz="1200" spc="-5" dirty="0">
                <a:latin typeface="Times New Roman"/>
                <a:cs typeface="Times New Roman"/>
              </a:rPr>
              <a:t>anode  current </a:t>
            </a:r>
            <a:r>
              <a:rPr sz="1200" dirty="0">
                <a:latin typeface="Times New Roman"/>
                <a:cs typeface="Times New Roman"/>
              </a:rPr>
              <a:t>starts </a:t>
            </a:r>
            <a:r>
              <a:rPr sz="1200" spc="-5" dirty="0">
                <a:latin typeface="Times New Roman"/>
                <a:cs typeface="Times New Roman"/>
              </a:rPr>
              <a:t>spreading itself.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anode </a:t>
            </a:r>
            <a:r>
              <a:rPr sz="1200" dirty="0">
                <a:latin typeface="Times New Roman"/>
                <a:cs typeface="Times New Roman"/>
              </a:rPr>
              <a:t>current </a:t>
            </a:r>
            <a:r>
              <a:rPr sz="1200" spc="-5" dirty="0">
                <a:latin typeface="Times New Roman"/>
                <a:cs typeface="Times New Roman"/>
              </a:rPr>
              <a:t>spread at </a:t>
            </a:r>
            <a:r>
              <a:rPr sz="1200" dirty="0">
                <a:latin typeface="Times New Roman"/>
                <a:cs typeface="Times New Roman"/>
              </a:rPr>
              <a:t>a rate of 0.1mm/sec. The  </a:t>
            </a:r>
            <a:r>
              <a:rPr sz="1200" spc="-5" dirty="0">
                <a:latin typeface="Times New Roman"/>
                <a:cs typeface="Times New Roman"/>
              </a:rPr>
              <a:t>spreading </a:t>
            </a:r>
            <a:r>
              <a:rPr sz="1200" dirty="0">
                <a:latin typeface="Times New Roman"/>
                <a:cs typeface="Times New Roman"/>
              </a:rPr>
              <a:t>anode </a:t>
            </a:r>
            <a:r>
              <a:rPr sz="1200" spc="-5" dirty="0">
                <a:latin typeface="Times New Roman"/>
                <a:cs typeface="Times New Roman"/>
              </a:rPr>
              <a:t>current requires </a:t>
            </a:r>
            <a:r>
              <a:rPr sz="1200" dirty="0">
                <a:latin typeface="Times New Roman"/>
                <a:cs typeface="Times New Roman"/>
              </a:rPr>
              <a:t>some time if the rise time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not </a:t>
            </a:r>
            <a:r>
              <a:rPr sz="1200" spc="-5" dirty="0">
                <a:latin typeface="Times New Roman"/>
                <a:cs typeface="Times New Roman"/>
              </a:rPr>
              <a:t>sufficient </a:t>
            </a:r>
            <a:r>
              <a:rPr sz="1200" dirty="0">
                <a:latin typeface="Times New Roman"/>
                <a:cs typeface="Times New Roman"/>
              </a:rPr>
              <a:t>then the anode  </a:t>
            </a:r>
            <a:r>
              <a:rPr sz="1200" spc="-5" dirty="0">
                <a:latin typeface="Times New Roman"/>
                <a:cs typeface="Times New Roman"/>
              </a:rPr>
              <a:t>current </a:t>
            </a:r>
            <a:r>
              <a:rPr sz="1200" dirty="0">
                <a:latin typeface="Times New Roman"/>
                <a:cs typeface="Times New Roman"/>
              </a:rPr>
              <a:t>cannot </a:t>
            </a:r>
            <a:r>
              <a:rPr sz="1200" spc="-5" dirty="0">
                <a:latin typeface="Times New Roman"/>
                <a:cs typeface="Times New Roman"/>
              </a:rPr>
              <a:t>spread </a:t>
            </a:r>
            <a:r>
              <a:rPr sz="1200" dirty="0">
                <a:latin typeface="Times New Roman"/>
                <a:cs typeface="Times New Roman"/>
              </a:rPr>
              <a:t>over the </a:t>
            </a:r>
            <a:r>
              <a:rPr sz="1200" spc="-5" dirty="0">
                <a:latin typeface="Times New Roman"/>
                <a:cs typeface="Times New Roman"/>
              </a:rPr>
              <a:t>entire region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cathode. Now </a:t>
            </a:r>
            <a:r>
              <a:rPr sz="1200" dirty="0">
                <a:latin typeface="Times New Roman"/>
                <a:cs typeface="Times New Roman"/>
              </a:rPr>
              <a:t>a large anode </a:t>
            </a:r>
            <a:r>
              <a:rPr sz="1200" spc="-5" dirty="0">
                <a:latin typeface="Times New Roman"/>
                <a:cs typeface="Times New Roman"/>
              </a:rPr>
              <a:t>current is  applied and also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large </a:t>
            </a:r>
            <a:r>
              <a:rPr sz="1200" dirty="0">
                <a:latin typeface="Times New Roman"/>
                <a:cs typeface="Times New Roman"/>
              </a:rPr>
              <a:t>anode </a:t>
            </a:r>
            <a:r>
              <a:rPr sz="1200" spc="-5" dirty="0">
                <a:latin typeface="Times New Roman"/>
                <a:cs typeface="Times New Roman"/>
              </a:rPr>
              <a:t>current </a:t>
            </a:r>
            <a:r>
              <a:rPr sz="1200" dirty="0">
                <a:latin typeface="Times New Roman"/>
                <a:cs typeface="Times New Roman"/>
              </a:rPr>
              <a:t>flowing </a:t>
            </a:r>
            <a:r>
              <a:rPr sz="1200" spc="-5" dirty="0">
                <a:latin typeface="Times New Roman"/>
                <a:cs typeface="Times New Roman"/>
              </a:rPr>
              <a:t>through </a:t>
            </a:r>
            <a:r>
              <a:rPr sz="1200" dirty="0">
                <a:latin typeface="Times New Roman"/>
                <a:cs typeface="Times New Roman"/>
              </a:rPr>
              <a:t>the SCR.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a result </a:t>
            </a:r>
            <a:r>
              <a:rPr sz="1200" spc="-5" dirty="0">
                <a:latin typeface="Times New Roman"/>
                <a:cs typeface="Times New Roman"/>
              </a:rPr>
              <a:t>turn </a:t>
            </a:r>
            <a:r>
              <a:rPr sz="1200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losses  is high. As </a:t>
            </a:r>
            <a:r>
              <a:rPr sz="1200" dirty="0">
                <a:latin typeface="Times New Roman"/>
                <a:cs typeface="Times New Roman"/>
              </a:rPr>
              <a:t>these </a:t>
            </a:r>
            <a:r>
              <a:rPr sz="1200" spc="-5" dirty="0">
                <a:latin typeface="Times New Roman"/>
                <a:cs typeface="Times New Roman"/>
              </a:rPr>
              <a:t>losses occur over </a:t>
            </a:r>
            <a:r>
              <a:rPr sz="1200" dirty="0">
                <a:latin typeface="Times New Roman"/>
                <a:cs typeface="Times New Roman"/>
              </a:rPr>
              <a:t>a small conducting </a:t>
            </a:r>
            <a:r>
              <a:rPr sz="1200" spc="-5" dirty="0">
                <a:latin typeface="Times New Roman"/>
                <a:cs typeface="Times New Roman"/>
              </a:rPr>
              <a:t>region so local </a:t>
            </a:r>
            <a:r>
              <a:rPr sz="1200" dirty="0">
                <a:latin typeface="Times New Roman"/>
                <a:cs typeface="Times New Roman"/>
              </a:rPr>
              <a:t>hot spots may form 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it may </a:t>
            </a:r>
            <a:r>
              <a:rPr sz="1200" spc="-5" dirty="0">
                <a:latin typeface="Times New Roman"/>
                <a:cs typeface="Times New Roman"/>
              </a:rPr>
              <a:t>damage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device.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53670">
              <a:lnSpc>
                <a:spcPct val="100000"/>
              </a:lnSpc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Switching Characteristics During Turn</a:t>
            </a:r>
            <a:r>
              <a:rPr sz="1200"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Off</a:t>
            </a:r>
            <a:endParaRPr sz="1200">
              <a:latin typeface="Times New Roman"/>
              <a:cs typeface="Times New Roman"/>
            </a:endParaRPr>
          </a:p>
          <a:p>
            <a:pPr marL="153670" marR="143510" algn="just">
              <a:lnSpc>
                <a:spcPct val="110300"/>
              </a:lnSpc>
              <a:spcBef>
                <a:spcPts val="970"/>
              </a:spcBef>
            </a:pPr>
            <a:r>
              <a:rPr sz="1200" spc="-5" dirty="0">
                <a:latin typeface="Times New Roman"/>
                <a:cs typeface="Times New Roman"/>
              </a:rPr>
              <a:t>Thyristor </a:t>
            </a:r>
            <a:r>
              <a:rPr sz="1200" dirty="0">
                <a:latin typeface="Times New Roman"/>
                <a:cs typeface="Times New Roman"/>
              </a:rPr>
              <a:t>turn off </a:t>
            </a:r>
            <a:r>
              <a:rPr sz="1200" spc="-5" dirty="0">
                <a:latin typeface="Times New Roman"/>
                <a:cs typeface="Times New Roman"/>
              </a:rPr>
              <a:t>means </a:t>
            </a:r>
            <a:r>
              <a:rPr sz="120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changed from ON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OFF state. Once </a:t>
            </a:r>
            <a:r>
              <a:rPr sz="1200" dirty="0">
                <a:latin typeface="Times New Roman"/>
                <a:cs typeface="Times New Roman"/>
              </a:rPr>
              <a:t>thyristor is </a:t>
            </a:r>
            <a:r>
              <a:rPr sz="1200" spc="-5" dirty="0">
                <a:latin typeface="Times New Roman"/>
                <a:cs typeface="Times New Roman"/>
              </a:rPr>
              <a:t>oON there is  </a:t>
            </a:r>
            <a:r>
              <a:rPr sz="1200" dirty="0">
                <a:latin typeface="Times New Roman"/>
                <a:cs typeface="Times New Roman"/>
              </a:rPr>
              <a:t>no role of </a:t>
            </a:r>
            <a:r>
              <a:rPr sz="1200" spc="-5" dirty="0">
                <a:latin typeface="Times New Roman"/>
                <a:cs typeface="Times New Roman"/>
              </a:rPr>
              <a:t>gate. As we </a:t>
            </a:r>
            <a:r>
              <a:rPr sz="1200" dirty="0">
                <a:latin typeface="Times New Roman"/>
                <a:cs typeface="Times New Roman"/>
              </a:rPr>
              <a:t>know </a:t>
            </a:r>
            <a:r>
              <a:rPr sz="1200" spc="-5" dirty="0">
                <a:latin typeface="Times New Roman"/>
                <a:cs typeface="Times New Roman"/>
              </a:rPr>
              <a:t>thyristor </a:t>
            </a:r>
            <a:r>
              <a:rPr sz="1200" dirty="0">
                <a:latin typeface="Times New Roman"/>
                <a:cs typeface="Times New Roman"/>
              </a:rPr>
              <a:t>can be made turn </a:t>
            </a:r>
            <a:r>
              <a:rPr sz="1200" spc="-5" dirty="0">
                <a:latin typeface="Times New Roman"/>
                <a:cs typeface="Times New Roman"/>
              </a:rPr>
              <a:t>OFF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reducing </a:t>
            </a:r>
            <a:r>
              <a:rPr sz="1200" dirty="0">
                <a:latin typeface="Times New Roman"/>
                <a:cs typeface="Times New Roman"/>
              </a:rPr>
              <a:t>the anode  </a:t>
            </a:r>
            <a:r>
              <a:rPr sz="1200" spc="-5" dirty="0">
                <a:latin typeface="Times New Roman"/>
                <a:cs typeface="Times New Roman"/>
              </a:rPr>
              <a:t>current </a:t>
            </a:r>
            <a:r>
              <a:rPr sz="1200" dirty="0">
                <a:latin typeface="Times New Roman"/>
                <a:cs typeface="Times New Roman"/>
              </a:rPr>
              <a:t>below the latching </a:t>
            </a:r>
            <a:r>
              <a:rPr sz="1200" spc="-5" dirty="0">
                <a:latin typeface="Times New Roman"/>
                <a:cs typeface="Times New Roman"/>
              </a:rPr>
              <a:t>current. Here </a:t>
            </a:r>
            <a:r>
              <a:rPr sz="1200" dirty="0">
                <a:latin typeface="Times New Roman"/>
                <a:cs typeface="Times New Roman"/>
              </a:rPr>
              <a:t>we assume the latching current to be zero  </a:t>
            </a:r>
            <a:r>
              <a:rPr sz="1200" spc="-5" dirty="0">
                <a:latin typeface="Times New Roman"/>
                <a:cs typeface="Times New Roman"/>
              </a:rPr>
              <a:t>ampere. </a:t>
            </a:r>
            <a:r>
              <a:rPr sz="1200" spc="-10" dirty="0">
                <a:latin typeface="Times New Roman"/>
                <a:cs typeface="Times New Roman"/>
              </a:rPr>
              <a:t>If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forward </a:t>
            </a:r>
            <a:r>
              <a:rPr sz="1200" dirty="0">
                <a:latin typeface="Times New Roman"/>
                <a:cs typeface="Times New Roman"/>
              </a:rPr>
              <a:t>voltage </a:t>
            </a:r>
            <a:r>
              <a:rPr sz="1200" spc="-5" dirty="0">
                <a:latin typeface="Times New Roman"/>
                <a:cs typeface="Times New Roman"/>
              </a:rPr>
              <a:t>is applied across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SCR at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moment </a:t>
            </a:r>
            <a:r>
              <a:rPr sz="120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reaches </a:t>
            </a:r>
            <a:r>
              <a:rPr sz="1200" dirty="0">
                <a:latin typeface="Times New Roman"/>
                <a:cs typeface="Times New Roman"/>
              </a:rPr>
              <a:t>zero then  </a:t>
            </a:r>
            <a:r>
              <a:rPr sz="1200" spc="-5" dirty="0">
                <a:latin typeface="Times New Roman"/>
                <a:cs typeface="Times New Roman"/>
              </a:rPr>
              <a:t>SCR will </a:t>
            </a:r>
            <a:r>
              <a:rPr sz="1200" dirty="0">
                <a:latin typeface="Times New Roman"/>
                <a:cs typeface="Times New Roman"/>
              </a:rPr>
              <a:t>not be </a:t>
            </a:r>
            <a:r>
              <a:rPr sz="1200" spc="-5" dirty="0">
                <a:latin typeface="Times New Roman"/>
                <a:cs typeface="Times New Roman"/>
              </a:rPr>
              <a:t>able </a:t>
            </a:r>
            <a:r>
              <a:rPr sz="1200" dirty="0">
                <a:latin typeface="Times New Roman"/>
                <a:cs typeface="Times New Roman"/>
              </a:rPr>
              <a:t>to block this </a:t>
            </a:r>
            <a:r>
              <a:rPr sz="1200" spc="-5" dirty="0">
                <a:latin typeface="Times New Roman"/>
                <a:cs typeface="Times New Roman"/>
              </a:rPr>
              <a:t>forward voltage. Because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charges trapped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5" dirty="0">
                <a:latin typeface="Times New Roman"/>
                <a:cs typeface="Times New Roman"/>
              </a:rPr>
              <a:t>4-  </a:t>
            </a:r>
            <a:r>
              <a:rPr sz="1200" spc="-5" dirty="0">
                <a:latin typeface="Times New Roman"/>
                <a:cs typeface="Times New Roman"/>
              </a:rPr>
              <a:t>layer </a:t>
            </a:r>
            <a:r>
              <a:rPr sz="1200" dirty="0">
                <a:latin typeface="Times New Roman"/>
                <a:cs typeface="Times New Roman"/>
              </a:rPr>
              <a:t>are still </a:t>
            </a:r>
            <a:r>
              <a:rPr sz="1200" spc="-5" dirty="0">
                <a:latin typeface="Times New Roman"/>
                <a:cs typeface="Times New Roman"/>
              </a:rPr>
              <a:t>favourable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conduction and </a:t>
            </a:r>
            <a:r>
              <a:rPr sz="1200" dirty="0">
                <a:latin typeface="Times New Roman"/>
                <a:cs typeface="Times New Roman"/>
              </a:rPr>
              <a:t>it may turn on the </a:t>
            </a:r>
            <a:r>
              <a:rPr sz="1200" spc="-5" dirty="0">
                <a:latin typeface="Times New Roman"/>
                <a:cs typeface="Times New Roman"/>
              </a:rPr>
              <a:t>device. So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avoid </a:t>
            </a:r>
            <a:r>
              <a:rPr sz="1200" dirty="0">
                <a:latin typeface="Times New Roman"/>
                <a:cs typeface="Times New Roman"/>
              </a:rPr>
              <a:t>such a  </a:t>
            </a:r>
            <a:r>
              <a:rPr sz="1200" spc="-5" dirty="0">
                <a:latin typeface="Times New Roman"/>
                <a:cs typeface="Times New Roman"/>
              </a:rPr>
              <a:t>case, SCR is reverse </a:t>
            </a:r>
            <a:r>
              <a:rPr sz="1200" dirty="0">
                <a:latin typeface="Times New Roman"/>
                <a:cs typeface="Times New Roman"/>
              </a:rPr>
              <a:t>biased for some time </a:t>
            </a:r>
            <a:r>
              <a:rPr sz="1200" spc="-5" dirty="0">
                <a:latin typeface="Times New Roman"/>
                <a:cs typeface="Times New Roman"/>
              </a:rPr>
              <a:t>even </a:t>
            </a:r>
            <a:r>
              <a:rPr sz="1200" dirty="0">
                <a:latin typeface="Times New Roman"/>
                <a:cs typeface="Times New Roman"/>
              </a:rPr>
              <a:t>if the </a:t>
            </a:r>
            <a:r>
              <a:rPr sz="1200" spc="-5" dirty="0">
                <a:latin typeface="Times New Roman"/>
                <a:cs typeface="Times New Roman"/>
              </a:rPr>
              <a:t>anode current </a:t>
            </a:r>
            <a:r>
              <a:rPr sz="1200" dirty="0">
                <a:latin typeface="Times New Roman"/>
                <a:cs typeface="Times New Roman"/>
              </a:rPr>
              <a:t>has </a:t>
            </a:r>
            <a:r>
              <a:rPr sz="1200" spc="-5" dirty="0">
                <a:latin typeface="Times New Roman"/>
                <a:cs typeface="Times New Roman"/>
              </a:rPr>
              <a:t>reached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zero.</a:t>
            </a:r>
            <a:endParaRPr sz="1200">
              <a:latin typeface="Times New Roman"/>
              <a:cs typeface="Times New Roman"/>
            </a:endParaRPr>
          </a:p>
          <a:p>
            <a:pPr marL="153670" marR="198755" algn="just">
              <a:lnSpc>
                <a:spcPct val="110000"/>
              </a:lnSpc>
              <a:spcBef>
                <a:spcPts val="994"/>
              </a:spcBef>
            </a:pPr>
            <a:r>
              <a:rPr sz="1200" spc="-5" dirty="0">
                <a:latin typeface="Times New Roman"/>
                <a:cs typeface="Times New Roman"/>
              </a:rPr>
              <a:t>So </a:t>
            </a:r>
            <a:r>
              <a:rPr sz="1200" dirty="0">
                <a:latin typeface="Times New Roman"/>
                <a:cs typeface="Times New Roman"/>
              </a:rPr>
              <a:t>now the turn </a:t>
            </a:r>
            <a:r>
              <a:rPr sz="1200" spc="-5" dirty="0">
                <a:latin typeface="Times New Roman"/>
                <a:cs typeface="Times New Roman"/>
              </a:rPr>
              <a:t>off </a:t>
            </a:r>
            <a:r>
              <a:rPr sz="1200" dirty="0">
                <a:latin typeface="Times New Roman"/>
                <a:cs typeface="Times New Roman"/>
              </a:rPr>
              <a:t>time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different as </a:t>
            </a:r>
            <a:r>
              <a:rPr sz="1200" dirty="0">
                <a:latin typeface="Times New Roman"/>
                <a:cs typeface="Times New Roman"/>
              </a:rPr>
              <a:t>the instant </a:t>
            </a:r>
            <a:r>
              <a:rPr sz="1200" spc="-5" dirty="0">
                <a:latin typeface="Times New Roman"/>
                <a:cs typeface="Times New Roman"/>
              </a:rPr>
              <a:t>anode current </a:t>
            </a:r>
            <a:r>
              <a:rPr sz="1200" dirty="0">
                <a:latin typeface="Times New Roman"/>
                <a:cs typeface="Times New Roman"/>
              </a:rPr>
              <a:t>becomes </a:t>
            </a:r>
            <a:r>
              <a:rPr sz="1200" spc="-5" dirty="0">
                <a:latin typeface="Times New Roman"/>
                <a:cs typeface="Times New Roman"/>
              </a:rPr>
              <a:t>zero </a:t>
            </a:r>
            <a:r>
              <a:rPr sz="1200" dirty="0">
                <a:latin typeface="Times New Roman"/>
                <a:cs typeface="Times New Roman"/>
              </a:rPr>
              <a:t>to the  </a:t>
            </a:r>
            <a:r>
              <a:rPr sz="1200" spc="-5" dirty="0">
                <a:latin typeface="Times New Roman"/>
                <a:cs typeface="Times New Roman"/>
              </a:rPr>
              <a:t>instant when SCR regains its forward </a:t>
            </a:r>
            <a:r>
              <a:rPr sz="1200" dirty="0">
                <a:latin typeface="Times New Roman"/>
                <a:cs typeface="Times New Roman"/>
              </a:rPr>
              <a:t>blocking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capability.</a:t>
            </a:r>
            <a:endParaRPr sz="1200">
              <a:latin typeface="Times New Roman"/>
              <a:cs typeface="Times New Roman"/>
            </a:endParaRPr>
          </a:p>
          <a:p>
            <a:pPr marL="153670" marR="4977765">
              <a:lnSpc>
                <a:spcPts val="2720"/>
              </a:lnSpc>
              <a:spcBef>
                <a:spcPts val="210"/>
              </a:spcBef>
            </a:pPr>
            <a:r>
              <a:rPr sz="1200" spc="-20" dirty="0">
                <a:latin typeface="Cambria Math"/>
                <a:cs typeface="Cambria Math"/>
              </a:rPr>
              <a:t>𝑡</a:t>
            </a:r>
            <a:r>
              <a:rPr sz="1275" spc="254" baseline="-16339" dirty="0">
                <a:latin typeface="Cambria Math"/>
                <a:cs typeface="Cambria Math"/>
              </a:rPr>
              <a:t>𝑞</a:t>
            </a:r>
            <a:r>
              <a:rPr sz="1200" spc="-5" dirty="0">
                <a:latin typeface="Times New Roman"/>
                <a:cs typeface="Times New Roman"/>
              </a:rPr>
              <a:t>=</a:t>
            </a:r>
            <a:r>
              <a:rPr sz="1200" spc="-20" dirty="0">
                <a:latin typeface="Cambria Math"/>
                <a:cs typeface="Cambria Math"/>
              </a:rPr>
              <a:t>𝑡</a:t>
            </a:r>
            <a:r>
              <a:rPr sz="1275" spc="142" baseline="-16339" dirty="0">
                <a:latin typeface="Cambria Math"/>
                <a:cs typeface="Cambria Math"/>
              </a:rPr>
              <a:t>𝑟</a:t>
            </a:r>
            <a:r>
              <a:rPr sz="1275" spc="232" baseline="-16339" dirty="0">
                <a:latin typeface="Cambria Math"/>
                <a:cs typeface="Cambria Math"/>
              </a:rPr>
              <a:t>𝑟</a:t>
            </a:r>
            <a:r>
              <a:rPr sz="1200" spc="5" dirty="0">
                <a:latin typeface="Times New Roman"/>
                <a:cs typeface="Times New Roman"/>
              </a:rPr>
              <a:t>+</a:t>
            </a:r>
            <a:r>
              <a:rPr sz="1200" spc="-20" dirty="0">
                <a:latin typeface="Cambria Math"/>
                <a:cs typeface="Cambria Math"/>
              </a:rPr>
              <a:t>𝑡</a:t>
            </a:r>
            <a:r>
              <a:rPr sz="1275" spc="142" baseline="-16339" dirty="0">
                <a:latin typeface="Cambria Math"/>
                <a:cs typeface="Cambria Math"/>
              </a:rPr>
              <a:t>𝑞</a:t>
            </a:r>
            <a:r>
              <a:rPr sz="1275" spc="82" baseline="-16339" dirty="0">
                <a:latin typeface="Cambria Math"/>
                <a:cs typeface="Cambria Math"/>
              </a:rPr>
              <a:t>𝑟  </a:t>
            </a:r>
            <a:r>
              <a:rPr sz="1200" spc="-5" dirty="0">
                <a:latin typeface="Times New Roman"/>
                <a:cs typeface="Times New Roman"/>
              </a:rPr>
              <a:t>Where,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6728" y="892555"/>
            <a:ext cx="5576570" cy="55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latin typeface="Cambria Math"/>
                <a:cs typeface="Cambria Math"/>
              </a:rPr>
              <a:t>𝑡</a:t>
            </a:r>
            <a:r>
              <a:rPr sz="1275" spc="22" baseline="-16339" dirty="0">
                <a:latin typeface="Cambria Math"/>
                <a:cs typeface="Cambria Math"/>
              </a:rPr>
              <a:t>𝑞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turn </a:t>
            </a:r>
            <a:r>
              <a:rPr sz="1200" spc="-5" dirty="0">
                <a:latin typeface="Times New Roman"/>
                <a:cs typeface="Times New Roman"/>
              </a:rPr>
              <a:t>off </a:t>
            </a:r>
            <a:r>
              <a:rPr sz="1200" spc="5" dirty="0">
                <a:latin typeface="Times New Roman"/>
                <a:cs typeface="Times New Roman"/>
              </a:rPr>
              <a:t>time,</a:t>
            </a:r>
            <a:r>
              <a:rPr sz="1200" spc="5" dirty="0">
                <a:latin typeface="Cambria Math"/>
                <a:cs typeface="Cambria Math"/>
              </a:rPr>
              <a:t>𝑡</a:t>
            </a:r>
            <a:r>
              <a:rPr sz="1275" spc="7" baseline="-16339" dirty="0">
                <a:latin typeface="Cambria Math"/>
                <a:cs typeface="Cambria Math"/>
              </a:rPr>
              <a:t>𝑟𝑟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reverse </a:t>
            </a:r>
            <a:r>
              <a:rPr sz="1200" dirty="0">
                <a:latin typeface="Times New Roman"/>
                <a:cs typeface="Times New Roman"/>
              </a:rPr>
              <a:t>recovery time, </a:t>
            </a:r>
            <a:r>
              <a:rPr sz="1200" spc="25" dirty="0">
                <a:latin typeface="Cambria Math"/>
                <a:cs typeface="Cambria Math"/>
              </a:rPr>
              <a:t>𝑡</a:t>
            </a:r>
            <a:r>
              <a:rPr sz="1275" spc="37" baseline="-16339" dirty="0">
                <a:latin typeface="Cambria Math"/>
                <a:cs typeface="Cambria Math"/>
              </a:rPr>
              <a:t>𝑞𝑟 </a:t>
            </a:r>
            <a:r>
              <a:rPr sz="1200" spc="-10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gate </a:t>
            </a:r>
            <a:r>
              <a:rPr sz="1200" dirty="0">
                <a:latin typeface="Times New Roman"/>
                <a:cs typeface="Times New Roman"/>
              </a:rPr>
              <a:t>recovery</a:t>
            </a:r>
            <a:r>
              <a:rPr sz="1200" spc="-1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time</a:t>
            </a:r>
            <a:endParaRPr sz="1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295"/>
              </a:spcBef>
            </a:pPr>
            <a:r>
              <a:rPr sz="1200" spc="-5" dirty="0">
                <a:latin typeface="Times New Roman"/>
                <a:cs typeface="Times New Roman"/>
              </a:rPr>
              <a:t>At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mbria Math"/>
                <a:cs typeface="Cambria Math"/>
              </a:rPr>
              <a:t>𝑡</a:t>
            </a:r>
            <a:r>
              <a:rPr sz="1275" spc="-22" baseline="-16339" dirty="0">
                <a:latin typeface="Cambria Math"/>
                <a:cs typeface="Cambria Math"/>
              </a:rPr>
              <a:t>1</a:t>
            </a:r>
            <a:r>
              <a:rPr sz="1275" spc="-15" baseline="-16339" dirty="0">
                <a:latin typeface="Cambria Math"/>
                <a:cs typeface="Cambria Math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anode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current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zero.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Now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anode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current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builds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up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reverse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direction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same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4828" y="1608835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5">
                <a:moveTo>
                  <a:pt x="0" y="0"/>
                </a:moveTo>
                <a:lnTo>
                  <a:pt x="13258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6728" y="1487169"/>
            <a:ext cx="5576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75" spc="44" baseline="45751" dirty="0">
                <a:latin typeface="Cambria Math"/>
                <a:cs typeface="Cambria Math"/>
              </a:rPr>
              <a:t>𝑑𝑣</a:t>
            </a:r>
            <a:r>
              <a:rPr sz="1275" spc="195" baseline="45751" dirty="0">
                <a:latin typeface="Cambria Math"/>
                <a:cs typeface="Cambria Math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slope.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due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presence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charge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carriers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four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layers.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reverse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6728" y="1607565"/>
            <a:ext cx="5577840" cy="1374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">
              <a:lnSpc>
                <a:spcPts val="1005"/>
              </a:lnSpc>
              <a:spcBef>
                <a:spcPts val="100"/>
              </a:spcBef>
            </a:pPr>
            <a:r>
              <a:rPr sz="850" spc="40" dirty="0">
                <a:latin typeface="Cambria Math"/>
                <a:cs typeface="Cambria Math"/>
              </a:rPr>
              <a:t>𝑑𝑡</a:t>
            </a:r>
            <a:endParaRPr sz="850">
              <a:latin typeface="Cambria Math"/>
              <a:cs typeface="Cambria Math"/>
            </a:endParaRPr>
          </a:p>
          <a:p>
            <a:pPr marL="38100" algn="just">
              <a:lnSpc>
                <a:spcPts val="1425"/>
              </a:lnSpc>
            </a:pPr>
            <a:r>
              <a:rPr sz="1200" dirty="0">
                <a:latin typeface="Times New Roman"/>
                <a:cs typeface="Times New Roman"/>
              </a:rPr>
              <a:t>recovery </a:t>
            </a:r>
            <a:r>
              <a:rPr sz="1200" spc="-5" dirty="0">
                <a:latin typeface="Times New Roman"/>
                <a:cs typeface="Times New Roman"/>
              </a:rPr>
              <a:t>current </a:t>
            </a:r>
            <a:r>
              <a:rPr sz="1200" dirty="0">
                <a:latin typeface="Times New Roman"/>
                <a:cs typeface="Times New Roman"/>
              </a:rPr>
              <a:t>removes the </a:t>
            </a:r>
            <a:r>
              <a:rPr sz="1200" spc="-5" dirty="0">
                <a:latin typeface="Times New Roman"/>
                <a:cs typeface="Times New Roman"/>
              </a:rPr>
              <a:t>excess carriers </a:t>
            </a:r>
            <a:r>
              <a:rPr sz="1200" dirty="0">
                <a:latin typeface="Times New Roman"/>
                <a:cs typeface="Times New Roman"/>
              </a:rPr>
              <a:t>from </a:t>
            </a:r>
            <a:r>
              <a:rPr sz="1200" spc="-40" dirty="0">
                <a:latin typeface="Cambria Math"/>
                <a:cs typeface="Cambria Math"/>
              </a:rPr>
              <a:t>𝐽</a:t>
            </a:r>
            <a:r>
              <a:rPr sz="1275" spc="-60" baseline="-16339" dirty="0">
                <a:latin typeface="Cambria Math"/>
                <a:cs typeface="Cambria Math"/>
              </a:rPr>
              <a:t>1  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spc="-30" dirty="0">
                <a:latin typeface="Cambria Math"/>
                <a:cs typeface="Cambria Math"/>
              </a:rPr>
              <a:t>𝐽</a:t>
            </a:r>
            <a:r>
              <a:rPr sz="1275" spc="-44" baseline="-16339" dirty="0">
                <a:latin typeface="Cambria Math"/>
                <a:cs typeface="Cambria Math"/>
              </a:rPr>
              <a:t>3</a:t>
            </a:r>
            <a:r>
              <a:rPr sz="1275" spc="187" baseline="-16339" dirty="0">
                <a:latin typeface="Cambria Math"/>
                <a:cs typeface="Cambria Math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between </a:t>
            </a:r>
            <a:r>
              <a:rPr sz="1200" dirty="0">
                <a:latin typeface="Times New Roman"/>
                <a:cs typeface="Times New Roman"/>
              </a:rPr>
              <a:t>the instants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mbria Math"/>
                <a:cs typeface="Cambria Math"/>
              </a:rPr>
              <a:t>𝑡</a:t>
            </a:r>
            <a:r>
              <a:rPr sz="1275" spc="-22" baseline="-16339" dirty="0">
                <a:latin typeface="Cambria Math"/>
                <a:cs typeface="Cambria Math"/>
              </a:rPr>
              <a:t>1  </a:t>
            </a:r>
            <a:r>
              <a:rPr sz="1200" spc="5" dirty="0">
                <a:latin typeface="Times New Roman"/>
                <a:cs typeface="Times New Roman"/>
              </a:rPr>
              <a:t>and</a:t>
            </a:r>
            <a:r>
              <a:rPr sz="1200" spc="5" dirty="0">
                <a:latin typeface="Cambria Math"/>
                <a:cs typeface="Cambria Math"/>
              </a:rPr>
              <a:t>𝑡</a:t>
            </a:r>
            <a:r>
              <a:rPr sz="1275" spc="7" baseline="-16339" dirty="0">
                <a:latin typeface="Cambria Math"/>
                <a:cs typeface="Cambria Math"/>
              </a:rPr>
              <a:t>3</a:t>
            </a:r>
            <a:r>
              <a:rPr sz="1200" spc="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38100" marR="30480" algn="just">
              <a:lnSpc>
                <a:spcPct val="1112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At instant </a:t>
            </a:r>
            <a:r>
              <a:rPr sz="1200" dirty="0">
                <a:latin typeface="Cambria Math"/>
                <a:cs typeface="Cambria Math"/>
              </a:rPr>
              <a:t>𝑡</a:t>
            </a:r>
            <a:r>
              <a:rPr sz="1275" baseline="-16339" dirty="0">
                <a:latin typeface="Cambria Math"/>
                <a:cs typeface="Cambria Math"/>
              </a:rPr>
              <a:t>3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end </a:t>
            </a:r>
            <a:r>
              <a:rPr sz="1200" dirty="0">
                <a:latin typeface="Times New Roman"/>
                <a:cs typeface="Times New Roman"/>
              </a:rPr>
              <a:t>junction </a:t>
            </a:r>
            <a:r>
              <a:rPr sz="1200" spc="-40" dirty="0">
                <a:latin typeface="Cambria Math"/>
                <a:cs typeface="Cambria Math"/>
              </a:rPr>
              <a:t>𝐽</a:t>
            </a:r>
            <a:r>
              <a:rPr sz="1275" spc="-60" baseline="-16339" dirty="0">
                <a:latin typeface="Cambria Math"/>
                <a:cs typeface="Cambria Math"/>
              </a:rPr>
              <a:t>1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spc="-30" dirty="0">
                <a:latin typeface="Cambria Math"/>
                <a:cs typeface="Cambria Math"/>
              </a:rPr>
              <a:t>𝐽</a:t>
            </a:r>
            <a:r>
              <a:rPr sz="1275" spc="-44" baseline="-16339" dirty="0">
                <a:latin typeface="Cambria Math"/>
                <a:cs typeface="Cambria Math"/>
              </a:rPr>
              <a:t>3 </a:t>
            </a:r>
            <a:r>
              <a:rPr sz="1200" spc="-5" dirty="0">
                <a:latin typeface="Times New Roman"/>
                <a:cs typeface="Times New Roman"/>
              </a:rPr>
              <a:t>is recovered. </a:t>
            </a:r>
            <a:r>
              <a:rPr sz="1200" dirty="0">
                <a:latin typeface="Times New Roman"/>
                <a:cs typeface="Times New Roman"/>
              </a:rPr>
              <a:t>But </a:t>
            </a:r>
            <a:r>
              <a:rPr sz="1200" spc="-30" dirty="0">
                <a:latin typeface="Cambria Math"/>
                <a:cs typeface="Cambria Math"/>
              </a:rPr>
              <a:t>𝐽</a:t>
            </a:r>
            <a:r>
              <a:rPr sz="1275" spc="-44" baseline="-16339" dirty="0">
                <a:latin typeface="Cambria Math"/>
                <a:cs typeface="Cambria Math"/>
              </a:rPr>
              <a:t>2 </a:t>
            </a:r>
            <a:r>
              <a:rPr sz="1200" dirty="0">
                <a:latin typeface="Times New Roman"/>
                <a:cs typeface="Times New Roman"/>
              </a:rPr>
              <a:t>still </a:t>
            </a:r>
            <a:r>
              <a:rPr sz="1200" spc="-5" dirty="0">
                <a:latin typeface="Times New Roman"/>
                <a:cs typeface="Times New Roman"/>
              </a:rPr>
              <a:t>has trapped charges </a:t>
            </a:r>
            <a:r>
              <a:rPr sz="1200" dirty="0">
                <a:latin typeface="Times New Roman"/>
                <a:cs typeface="Times New Roman"/>
              </a:rPr>
              <a:t>which  decay due to </a:t>
            </a:r>
            <a:r>
              <a:rPr sz="1200" spc="-5" dirty="0">
                <a:latin typeface="Times New Roman"/>
                <a:cs typeface="Times New Roman"/>
              </a:rPr>
              <a:t>recombination </a:t>
            </a:r>
            <a:r>
              <a:rPr sz="1200" dirty="0">
                <a:latin typeface="Times New Roman"/>
                <a:cs typeface="Times New Roman"/>
              </a:rPr>
              <a:t>only </a:t>
            </a:r>
            <a:r>
              <a:rPr sz="1200" spc="-5" dirty="0">
                <a:latin typeface="Times New Roman"/>
                <a:cs typeface="Times New Roman"/>
              </a:rPr>
              <a:t>so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reverse voltage has </a:t>
            </a:r>
            <a:r>
              <a:rPr sz="1200" dirty="0">
                <a:latin typeface="Times New Roman"/>
                <a:cs typeface="Times New Roman"/>
              </a:rPr>
              <a:t>to be maintained for some  more time. The time taken  for the  </a:t>
            </a:r>
            <a:r>
              <a:rPr sz="1200" spc="-5" dirty="0">
                <a:latin typeface="Times New Roman"/>
                <a:cs typeface="Times New Roman"/>
              </a:rPr>
              <a:t>recombination 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charges  between </a:t>
            </a:r>
            <a:r>
              <a:rPr sz="1200" dirty="0">
                <a:latin typeface="Cambria Math"/>
                <a:cs typeface="Cambria Math"/>
              </a:rPr>
              <a:t>𝑡</a:t>
            </a:r>
            <a:r>
              <a:rPr sz="1275" baseline="-16339" dirty="0">
                <a:latin typeface="Cambria Math"/>
                <a:cs typeface="Cambria Math"/>
              </a:rPr>
              <a:t>3 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Cambria Math"/>
                <a:cs typeface="Cambria Math"/>
              </a:rPr>
              <a:t>𝑡</a:t>
            </a:r>
            <a:r>
              <a:rPr sz="1275" baseline="-16339" dirty="0">
                <a:latin typeface="Cambria Math"/>
                <a:cs typeface="Cambria Math"/>
              </a:rPr>
              <a:t>4 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called</a:t>
            </a:r>
            <a:endParaRPr sz="1200">
              <a:latin typeface="Times New Roman"/>
              <a:cs typeface="Times New Roman"/>
            </a:endParaRPr>
          </a:p>
          <a:p>
            <a:pPr marL="38100" marR="33020" algn="just">
              <a:lnSpc>
                <a:spcPts val="1730"/>
              </a:lnSpc>
              <a:spcBef>
                <a:spcPts val="20"/>
              </a:spcBef>
            </a:pPr>
            <a:r>
              <a:rPr sz="1200" spc="-5" dirty="0">
                <a:latin typeface="Times New Roman"/>
                <a:cs typeface="Times New Roman"/>
              </a:rPr>
              <a:t>gate </a:t>
            </a:r>
            <a:r>
              <a:rPr sz="1200" dirty="0">
                <a:latin typeface="Times New Roman"/>
                <a:cs typeface="Times New Roman"/>
              </a:rPr>
              <a:t>recovery time </a:t>
            </a:r>
            <a:r>
              <a:rPr sz="1200" spc="35" dirty="0">
                <a:latin typeface="Cambria Math"/>
                <a:cs typeface="Cambria Math"/>
              </a:rPr>
              <a:t>𝑡</a:t>
            </a:r>
            <a:r>
              <a:rPr sz="1275" spc="52" baseline="-16339" dirty="0">
                <a:latin typeface="Cambria Math"/>
                <a:cs typeface="Cambria Math"/>
              </a:rPr>
              <a:t>𝑞𝑟</a:t>
            </a:r>
            <a:r>
              <a:rPr sz="1200" spc="35" dirty="0">
                <a:latin typeface="Times New Roman"/>
                <a:cs typeface="Times New Roman"/>
              </a:rPr>
              <a:t>. </a:t>
            </a:r>
            <a:r>
              <a:rPr sz="1200" spc="-5" dirty="0">
                <a:latin typeface="Times New Roman"/>
                <a:cs typeface="Times New Roman"/>
              </a:rPr>
              <a:t>Junction </a:t>
            </a:r>
            <a:r>
              <a:rPr sz="1200" spc="-30" dirty="0">
                <a:latin typeface="Cambria Math"/>
                <a:cs typeface="Cambria Math"/>
              </a:rPr>
              <a:t>𝐽</a:t>
            </a:r>
            <a:r>
              <a:rPr sz="1275" spc="-44" baseline="-16339" dirty="0">
                <a:latin typeface="Cambria Math"/>
                <a:cs typeface="Cambria Math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recovered and </a:t>
            </a:r>
            <a:r>
              <a:rPr sz="1200" dirty="0">
                <a:latin typeface="Times New Roman"/>
                <a:cs typeface="Times New Roman"/>
              </a:rPr>
              <a:t>now a </a:t>
            </a:r>
            <a:r>
              <a:rPr sz="1200" spc="-5" dirty="0">
                <a:latin typeface="Times New Roman"/>
                <a:cs typeface="Times New Roman"/>
              </a:rPr>
              <a:t>forward voltage can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applied  across </a:t>
            </a:r>
            <a:r>
              <a:rPr sz="1200" dirty="0">
                <a:latin typeface="Times New Roman"/>
                <a:cs typeface="Times New Roman"/>
              </a:rPr>
              <a:t>SCR.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2128" y="3101085"/>
            <a:ext cx="1969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The turn </a:t>
            </a:r>
            <a:r>
              <a:rPr sz="1200" spc="-5" dirty="0">
                <a:latin typeface="Times New Roman"/>
                <a:cs typeface="Times New Roman"/>
              </a:rPr>
              <a:t>off </a:t>
            </a:r>
            <a:r>
              <a:rPr sz="1200" dirty="0">
                <a:latin typeface="Times New Roman"/>
                <a:cs typeface="Times New Roman"/>
              </a:rPr>
              <a:t>time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affected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by: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5267" y="3797935"/>
            <a:ext cx="14160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80" dirty="0">
                <a:latin typeface="Cambria Math"/>
                <a:cs typeface="Cambria Math"/>
              </a:rPr>
              <a:t>𝑑</a:t>
            </a:r>
            <a:r>
              <a:rPr sz="850" spc="95" dirty="0">
                <a:latin typeface="Cambria Math"/>
                <a:cs typeface="Cambria Math"/>
              </a:rPr>
              <a:t>𝑡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37967" y="3799204"/>
            <a:ext cx="119380" cy="0"/>
          </a:xfrm>
          <a:custGeom>
            <a:avLst/>
            <a:gdLst/>
            <a:ahLst/>
            <a:cxnLst/>
            <a:rect l="l" t="t" r="r" b="b"/>
            <a:pathLst>
              <a:path w="119380">
                <a:moveTo>
                  <a:pt x="0" y="0"/>
                </a:moveTo>
                <a:lnTo>
                  <a:pt x="118871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8128" y="3366642"/>
            <a:ext cx="3646170" cy="51943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266700" algn="l"/>
              </a:tabLst>
            </a:pPr>
            <a:r>
              <a:rPr sz="1200" dirty="0">
                <a:latin typeface="Times New Roman"/>
                <a:cs typeface="Times New Roman"/>
              </a:rPr>
              <a:t>Junction</a:t>
            </a:r>
            <a:r>
              <a:rPr sz="1200" spc="-5" dirty="0">
                <a:latin typeface="Times New Roman"/>
                <a:cs typeface="Times New Roman"/>
              </a:rPr>
              <a:t> temperature</a:t>
            </a:r>
            <a:endParaRPr sz="1200">
              <a:latin typeface="Times New Roman"/>
              <a:cs typeface="Times New Roman"/>
            </a:endParaRPr>
          </a:p>
          <a:p>
            <a:pPr marL="266700" indent="-228600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266700" algn="l"/>
              </a:tabLst>
            </a:pPr>
            <a:r>
              <a:rPr sz="1200" spc="-5" dirty="0">
                <a:latin typeface="Times New Roman"/>
                <a:cs typeface="Times New Roman"/>
              </a:rPr>
              <a:t>Magnitude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forward current </a:t>
            </a:r>
            <a:r>
              <a:rPr sz="1275" spc="60" baseline="45751" dirty="0">
                <a:latin typeface="Cambria Math"/>
                <a:cs typeface="Cambria Math"/>
              </a:rPr>
              <a:t>𝑑𝑖 </a:t>
            </a:r>
            <a:r>
              <a:rPr sz="1200" dirty="0">
                <a:latin typeface="Times New Roman"/>
                <a:cs typeface="Times New Roman"/>
              </a:rPr>
              <a:t>during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commutation.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0228" y="4049394"/>
            <a:ext cx="5035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Turn </a:t>
            </a:r>
            <a:r>
              <a:rPr sz="1200" dirty="0">
                <a:latin typeface="Times New Roman"/>
                <a:cs typeface="Times New Roman"/>
              </a:rPr>
              <a:t>off time </a:t>
            </a:r>
            <a:r>
              <a:rPr sz="1200" spc="-5" dirty="0">
                <a:latin typeface="Times New Roman"/>
                <a:cs typeface="Times New Roman"/>
              </a:rPr>
              <a:t>decreases </a:t>
            </a:r>
            <a:r>
              <a:rPr sz="1200" dirty="0">
                <a:latin typeface="Times New Roman"/>
                <a:cs typeface="Times New Roman"/>
              </a:rPr>
              <a:t>with the </a:t>
            </a:r>
            <a:r>
              <a:rPr sz="1200" spc="-5" dirty="0">
                <a:latin typeface="Times New Roman"/>
                <a:cs typeface="Times New Roman"/>
              </a:rPr>
              <a:t>increase </a:t>
            </a:r>
            <a:r>
              <a:rPr sz="1200" dirty="0">
                <a:latin typeface="Times New Roman"/>
                <a:cs typeface="Times New Roman"/>
              </a:rPr>
              <a:t>of magnitude of </a:t>
            </a:r>
            <a:r>
              <a:rPr sz="1200" spc="-5" dirty="0">
                <a:latin typeface="Times New Roman"/>
                <a:cs typeface="Times New Roman"/>
              </a:rPr>
              <a:t>reverse applied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voltage.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2128" y="9341307"/>
            <a:ext cx="19329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GTO(Gate turn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off</a:t>
            </a: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thyristor)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33450" y="4404359"/>
            <a:ext cx="6267640" cy="4800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69441"/>
            <a:ext cx="5754370" cy="62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1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A gate </a:t>
            </a:r>
            <a:r>
              <a:rPr sz="1200" dirty="0">
                <a:latin typeface="Times New Roman"/>
                <a:cs typeface="Times New Roman"/>
              </a:rPr>
              <a:t>turn off thyristor is a pnpn </a:t>
            </a:r>
            <a:r>
              <a:rPr sz="1200" spc="-5" dirty="0">
                <a:latin typeface="Times New Roman"/>
                <a:cs typeface="Times New Roman"/>
              </a:rPr>
              <a:t>device. </a:t>
            </a: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which it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dirty="0">
                <a:latin typeface="Times New Roman"/>
                <a:cs typeface="Times New Roman"/>
              </a:rPr>
              <a:t>turned ON like </a:t>
            </a: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dirty="0">
                <a:latin typeface="Times New Roman"/>
                <a:cs typeface="Times New Roman"/>
              </a:rPr>
              <a:t>ordinary </a:t>
            </a:r>
            <a:r>
              <a:rPr sz="1200" spc="-5" dirty="0">
                <a:latin typeface="Times New Roman"/>
                <a:cs typeface="Times New Roman"/>
              </a:rPr>
              <a:t>SCR 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a positive </a:t>
            </a:r>
            <a:r>
              <a:rPr sz="1200" spc="-5" dirty="0">
                <a:latin typeface="Times New Roman"/>
                <a:cs typeface="Times New Roman"/>
              </a:rPr>
              <a:t>gate </a:t>
            </a:r>
            <a:r>
              <a:rPr sz="1200" dirty="0">
                <a:latin typeface="Times New Roman"/>
                <a:cs typeface="Times New Roman"/>
              </a:rPr>
              <a:t>current. </a:t>
            </a:r>
            <a:r>
              <a:rPr sz="1200" spc="-5" dirty="0">
                <a:latin typeface="Times New Roman"/>
                <a:cs typeface="Times New Roman"/>
              </a:rPr>
              <a:t>However </a:t>
            </a:r>
            <a:r>
              <a:rPr sz="120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5" dirty="0">
                <a:latin typeface="Times New Roman"/>
                <a:cs typeface="Times New Roman"/>
              </a:rPr>
              <a:t>easily </a:t>
            </a:r>
            <a:r>
              <a:rPr sz="1200" dirty="0">
                <a:latin typeface="Times New Roman"/>
                <a:cs typeface="Times New Roman"/>
              </a:rPr>
              <a:t>turned </a:t>
            </a:r>
            <a:r>
              <a:rPr sz="1200" spc="-5" dirty="0">
                <a:latin typeface="Times New Roman"/>
                <a:cs typeface="Times New Roman"/>
              </a:rPr>
              <a:t>off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negative gate </a:t>
            </a:r>
            <a:r>
              <a:rPr sz="1200" dirty="0">
                <a:latin typeface="Times New Roman"/>
                <a:cs typeface="Times New Roman"/>
              </a:rPr>
              <a:t>pulse of  </a:t>
            </a:r>
            <a:r>
              <a:rPr sz="1200" spc="-5" dirty="0">
                <a:latin typeface="Times New Roman"/>
                <a:cs typeface="Times New Roman"/>
              </a:rPr>
              <a:t>appropriate magnitude.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3971670"/>
            <a:ext cx="5755640" cy="48806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11200"/>
              </a:lnSpc>
              <a:spcBef>
                <a:spcPts val="80"/>
              </a:spcBef>
            </a:pPr>
            <a:r>
              <a:rPr sz="1200" spc="-5" dirty="0">
                <a:latin typeface="Times New Roman"/>
                <a:cs typeface="Times New Roman"/>
              </a:rPr>
              <a:t>Conventional SCR are turned </a:t>
            </a:r>
            <a:r>
              <a:rPr sz="1200" dirty="0">
                <a:latin typeface="Times New Roman"/>
                <a:cs typeface="Times New Roman"/>
              </a:rPr>
              <a:t>on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a positive </a:t>
            </a:r>
            <a:r>
              <a:rPr sz="1200" spc="-5" dirty="0">
                <a:latin typeface="Times New Roman"/>
                <a:cs typeface="Times New Roman"/>
              </a:rPr>
              <a:t>gate signal </a:t>
            </a:r>
            <a:r>
              <a:rPr sz="1200" dirty="0">
                <a:latin typeface="Times New Roman"/>
                <a:cs typeface="Times New Roman"/>
              </a:rPr>
              <a:t>but </a:t>
            </a:r>
            <a:r>
              <a:rPr sz="1200" spc="-5" dirty="0">
                <a:latin typeface="Times New Roman"/>
                <a:cs typeface="Times New Roman"/>
              </a:rPr>
              <a:t>once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SCR is turned </a:t>
            </a:r>
            <a:r>
              <a:rPr sz="1200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gate  loses control </a:t>
            </a:r>
            <a:r>
              <a:rPr sz="1200" dirty="0">
                <a:latin typeface="Times New Roman"/>
                <a:cs typeface="Times New Roman"/>
              </a:rPr>
              <a:t>over it. </a:t>
            </a:r>
            <a:r>
              <a:rPr sz="1200" spc="5" dirty="0">
                <a:latin typeface="Times New Roman"/>
                <a:cs typeface="Times New Roman"/>
              </a:rPr>
              <a:t>So </a:t>
            </a:r>
            <a:r>
              <a:rPr sz="1200" dirty="0">
                <a:latin typeface="Times New Roman"/>
                <a:cs typeface="Times New Roman"/>
              </a:rPr>
              <a:t>to turn it off we require </a:t>
            </a:r>
            <a:r>
              <a:rPr sz="1200" spc="-5" dirty="0">
                <a:latin typeface="Times New Roman"/>
                <a:cs typeface="Times New Roman"/>
              </a:rPr>
              <a:t>external commutation circuit. </a:t>
            </a:r>
            <a:r>
              <a:rPr sz="1200" dirty="0">
                <a:latin typeface="Times New Roman"/>
                <a:cs typeface="Times New Roman"/>
              </a:rPr>
              <a:t>These  </a:t>
            </a:r>
            <a:r>
              <a:rPr sz="1200" spc="-5" dirty="0">
                <a:latin typeface="Times New Roman"/>
                <a:cs typeface="Times New Roman"/>
              </a:rPr>
              <a:t>commutation circuits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5" dirty="0">
                <a:latin typeface="Times New Roman"/>
                <a:cs typeface="Times New Roman"/>
              </a:rPr>
              <a:t>bulky </a:t>
            </a:r>
            <a:r>
              <a:rPr sz="1200" spc="-5" dirty="0">
                <a:latin typeface="Times New Roman"/>
                <a:cs typeface="Times New Roman"/>
              </a:rPr>
              <a:t>and costly. So </a:t>
            </a:r>
            <a:r>
              <a:rPr sz="1200" dirty="0">
                <a:latin typeface="Times New Roman"/>
                <a:cs typeface="Times New Roman"/>
              </a:rPr>
              <a:t>due to these </a:t>
            </a:r>
            <a:r>
              <a:rPr sz="1200" spc="-5" dirty="0">
                <a:latin typeface="Times New Roman"/>
                <a:cs typeface="Times New Roman"/>
              </a:rPr>
              <a:t>drawbacks GTO comes </a:t>
            </a:r>
            <a:r>
              <a:rPr sz="1200" dirty="0">
                <a:latin typeface="Times New Roman"/>
                <a:cs typeface="Times New Roman"/>
              </a:rPr>
              <a:t>into  </a:t>
            </a:r>
            <a:r>
              <a:rPr sz="1200" spc="-5" dirty="0">
                <a:latin typeface="Times New Roman"/>
                <a:cs typeface="Times New Roman"/>
              </a:rPr>
              <a:t>existence</a:t>
            </a:r>
            <a:r>
              <a:rPr sz="1400" spc="-5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245"/>
              </a:spcBef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salient features </a:t>
            </a:r>
            <a:r>
              <a:rPr sz="1200" dirty="0">
                <a:latin typeface="Times New Roman"/>
                <a:cs typeface="Times New Roman"/>
              </a:rPr>
              <a:t>of GTO </a:t>
            </a:r>
            <a:r>
              <a:rPr sz="1200" spc="-5" dirty="0">
                <a:latin typeface="Times New Roman"/>
                <a:cs typeface="Times New Roman"/>
              </a:rPr>
              <a:t>are:</a:t>
            </a:r>
            <a:endParaRPr sz="1200">
              <a:latin typeface="Times New Roman"/>
              <a:cs typeface="Times New Roman"/>
            </a:endParaRPr>
          </a:p>
          <a:p>
            <a:pPr marL="469265" marR="181610" indent="-228600">
              <a:lnSpc>
                <a:spcPct val="110000"/>
              </a:lnSpc>
              <a:spcBef>
                <a:spcPts val="994"/>
              </a:spcBef>
              <a:buAutoNum type="arabicPeriod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GTO turned </a:t>
            </a:r>
            <a:r>
              <a:rPr sz="1200" dirty="0">
                <a:latin typeface="Times New Roman"/>
                <a:cs typeface="Times New Roman"/>
              </a:rPr>
              <a:t>on like </a:t>
            </a:r>
            <a:r>
              <a:rPr sz="1200" spc="-5" dirty="0">
                <a:latin typeface="Times New Roman"/>
                <a:cs typeface="Times New Roman"/>
              </a:rPr>
              <a:t>conventional </a:t>
            </a:r>
            <a:r>
              <a:rPr sz="1200" dirty="0">
                <a:latin typeface="Times New Roman"/>
                <a:cs typeface="Times New Roman"/>
              </a:rPr>
              <a:t>SCR </a:t>
            </a:r>
            <a:r>
              <a:rPr sz="1200" spc="-5" dirty="0">
                <a:latin typeface="Times New Roman"/>
                <a:cs typeface="Times New Roman"/>
              </a:rPr>
              <a:t>and is turned </a:t>
            </a:r>
            <a:r>
              <a:rPr sz="1200" dirty="0">
                <a:latin typeface="Times New Roman"/>
                <a:cs typeface="Times New Roman"/>
              </a:rPr>
              <a:t>off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negative gate signal </a:t>
            </a:r>
            <a:r>
              <a:rPr sz="1200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sufficient magnitude.</a:t>
            </a:r>
            <a:endParaRPr sz="120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spcBef>
                <a:spcPts val="155"/>
              </a:spcBef>
              <a:buAutoNum type="arabicPeriod"/>
              <a:tabLst>
                <a:tab pos="469900" algn="l"/>
              </a:tabLst>
            </a:pP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non </a:t>
            </a:r>
            <a:r>
              <a:rPr sz="1200" dirty="0">
                <a:latin typeface="Times New Roman"/>
                <a:cs typeface="Times New Roman"/>
              </a:rPr>
              <a:t>latching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device.</a:t>
            </a:r>
            <a:endParaRPr sz="120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spcBef>
                <a:spcPts val="150"/>
              </a:spcBef>
              <a:buAutoNum type="arabicPeriod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GTO reduces </a:t>
            </a:r>
            <a:r>
              <a:rPr sz="1200" dirty="0">
                <a:latin typeface="Times New Roman"/>
                <a:cs typeface="Times New Roman"/>
              </a:rPr>
              <a:t>acoustic and </a:t>
            </a:r>
            <a:r>
              <a:rPr sz="1200" spc="-5" dirty="0">
                <a:latin typeface="Times New Roman"/>
                <a:cs typeface="Times New Roman"/>
              </a:rPr>
              <a:t>electromagnetic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noise.</a:t>
            </a:r>
            <a:endParaRPr sz="1200">
              <a:latin typeface="Times New Roman"/>
              <a:cs typeface="Times New Roman"/>
            </a:endParaRPr>
          </a:p>
          <a:p>
            <a:pPr marL="242570">
              <a:lnSpc>
                <a:spcPct val="100000"/>
              </a:lnSpc>
              <a:spcBef>
                <a:spcPts val="1140"/>
              </a:spcBef>
            </a:pP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has high </a:t>
            </a:r>
            <a:r>
              <a:rPr sz="1200" dirty="0">
                <a:latin typeface="Times New Roman"/>
                <a:cs typeface="Times New Roman"/>
              </a:rPr>
              <a:t>switching frequency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efficiency.</a:t>
            </a:r>
            <a:endParaRPr sz="1200">
              <a:latin typeface="Times New Roman"/>
              <a:cs typeface="Times New Roman"/>
            </a:endParaRPr>
          </a:p>
          <a:p>
            <a:pPr marL="242570" marR="31115">
              <a:lnSpc>
                <a:spcPct val="110000"/>
              </a:lnSpc>
              <a:spcBef>
                <a:spcPts val="1005"/>
              </a:spcBef>
            </a:pPr>
            <a:r>
              <a:rPr sz="1200" spc="-5" dirty="0">
                <a:latin typeface="Times New Roman"/>
                <a:cs typeface="Times New Roman"/>
              </a:rPr>
              <a:t>A gate turn </a:t>
            </a:r>
            <a:r>
              <a:rPr sz="1200" dirty="0">
                <a:latin typeface="Times New Roman"/>
                <a:cs typeface="Times New Roman"/>
              </a:rPr>
              <a:t>off </a:t>
            </a:r>
            <a:r>
              <a:rPr sz="1200" spc="-5" dirty="0">
                <a:latin typeface="Times New Roman"/>
                <a:cs typeface="Times New Roman"/>
              </a:rPr>
              <a:t>thyristor can </a:t>
            </a:r>
            <a:r>
              <a:rPr sz="1200" dirty="0">
                <a:latin typeface="Times New Roman"/>
                <a:cs typeface="Times New Roman"/>
              </a:rPr>
              <a:t>turn on like </a:t>
            </a: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dirty="0">
                <a:latin typeface="Times New Roman"/>
                <a:cs typeface="Times New Roman"/>
              </a:rPr>
              <a:t>ordinary </a:t>
            </a:r>
            <a:r>
              <a:rPr sz="1200" spc="-5" dirty="0">
                <a:latin typeface="Times New Roman"/>
                <a:cs typeface="Times New Roman"/>
              </a:rPr>
              <a:t>thyristor </a:t>
            </a:r>
            <a:r>
              <a:rPr sz="1200" dirty="0">
                <a:latin typeface="Times New Roman"/>
                <a:cs typeface="Times New Roman"/>
              </a:rPr>
              <a:t>but it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turn </a:t>
            </a:r>
            <a:r>
              <a:rPr sz="1200" spc="-5" dirty="0">
                <a:latin typeface="Times New Roman"/>
                <a:cs typeface="Times New Roman"/>
              </a:rPr>
              <a:t>off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negative  gate </a:t>
            </a:r>
            <a:r>
              <a:rPr sz="1200" dirty="0">
                <a:latin typeface="Times New Roman"/>
                <a:cs typeface="Times New Roman"/>
              </a:rPr>
              <a:t>pulse of </a:t>
            </a:r>
            <a:r>
              <a:rPr sz="1200" spc="-5" dirty="0">
                <a:latin typeface="Times New Roman"/>
                <a:cs typeface="Times New Roman"/>
              </a:rPr>
              <a:t>appropriate magnitude.</a:t>
            </a:r>
            <a:endParaRPr sz="1200">
              <a:latin typeface="Times New Roman"/>
              <a:cs typeface="Times New Roman"/>
            </a:endParaRPr>
          </a:p>
          <a:p>
            <a:pPr marL="242570">
              <a:lnSpc>
                <a:spcPct val="100000"/>
              </a:lnSpc>
              <a:spcBef>
                <a:spcPts val="1155"/>
              </a:spcBef>
            </a:pPr>
            <a:r>
              <a:rPr sz="1200" spc="-5" dirty="0">
                <a:latin typeface="Times New Roman"/>
                <a:cs typeface="Times New Roman"/>
              </a:rPr>
              <a:t>Disadvantage</a:t>
            </a:r>
            <a:endParaRPr sz="1200">
              <a:latin typeface="Times New Roman"/>
              <a:cs typeface="Times New Roman"/>
            </a:endParaRPr>
          </a:p>
          <a:p>
            <a:pPr marL="242570" marR="66675">
              <a:lnSpc>
                <a:spcPct val="110800"/>
              </a:lnSpc>
              <a:spcBef>
                <a:spcPts val="985"/>
              </a:spcBef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negative gate current required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turn </a:t>
            </a:r>
            <a:r>
              <a:rPr sz="1200" dirty="0">
                <a:latin typeface="Times New Roman"/>
                <a:cs typeface="Times New Roman"/>
              </a:rPr>
              <a:t>off a GTO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quite </a:t>
            </a:r>
            <a:r>
              <a:rPr sz="1200" spc="-5" dirty="0">
                <a:latin typeface="Times New Roman"/>
                <a:cs typeface="Times New Roman"/>
              </a:rPr>
              <a:t>large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spc="5" dirty="0">
                <a:latin typeface="Times New Roman"/>
                <a:cs typeface="Times New Roman"/>
              </a:rPr>
              <a:t>20% </a:t>
            </a:r>
            <a:r>
              <a:rPr sz="1200" dirty="0">
                <a:latin typeface="Times New Roman"/>
                <a:cs typeface="Times New Roman"/>
              </a:rPr>
              <a:t>to 30 % of  </a:t>
            </a:r>
            <a:r>
              <a:rPr sz="1200" spc="-5" dirty="0">
                <a:latin typeface="Times New Roman"/>
                <a:cs typeface="Times New Roman"/>
              </a:rPr>
              <a:t>anode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current</a:t>
            </a:r>
            <a:endParaRPr sz="1200">
              <a:latin typeface="Times New Roman"/>
              <a:cs typeface="Times New Roman"/>
            </a:endParaRPr>
          </a:p>
          <a:p>
            <a:pPr marL="242570">
              <a:lnSpc>
                <a:spcPct val="100000"/>
              </a:lnSpc>
              <a:spcBef>
                <a:spcPts val="1140"/>
              </a:spcBef>
            </a:pPr>
            <a:r>
              <a:rPr sz="1200" spc="-5" dirty="0">
                <a:latin typeface="Times New Roman"/>
                <a:cs typeface="Times New Roman"/>
              </a:rPr>
              <a:t>Advantage</a:t>
            </a:r>
            <a:endParaRPr sz="1200">
              <a:latin typeface="Times New Roman"/>
              <a:cs typeface="Times New Roman"/>
            </a:endParaRPr>
          </a:p>
          <a:p>
            <a:pPr marL="242570">
              <a:lnSpc>
                <a:spcPct val="100000"/>
              </a:lnSpc>
              <a:spcBef>
                <a:spcPts val="1155"/>
              </a:spcBef>
            </a:pP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compact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cost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less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Switching</a:t>
            </a:r>
            <a:r>
              <a:rPr sz="14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performance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5682" y="1779396"/>
            <a:ext cx="790575" cy="1914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90976" y="1796714"/>
            <a:ext cx="790575" cy="20189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21683" y="1808189"/>
            <a:ext cx="904678" cy="19232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028" y="3761358"/>
            <a:ext cx="5836285" cy="204660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04800" indent="-228600">
              <a:lnSpc>
                <a:spcPct val="100000"/>
              </a:lnSpc>
              <a:spcBef>
                <a:spcPts val="254"/>
              </a:spcBef>
              <a:buAutoNum type="arabicPeriod"/>
              <a:tabLst>
                <a:tab pos="304800" algn="l"/>
              </a:tabLst>
            </a:pPr>
            <a:r>
              <a:rPr sz="1200" spc="-5" dirty="0">
                <a:latin typeface="Times New Roman"/>
                <a:cs typeface="Times New Roman"/>
              </a:rPr>
              <a:t>For </a:t>
            </a:r>
            <a:r>
              <a:rPr sz="1200" dirty="0">
                <a:latin typeface="Times New Roman"/>
                <a:cs typeface="Times New Roman"/>
              </a:rPr>
              <a:t>turning </a:t>
            </a:r>
            <a:r>
              <a:rPr sz="1200" spc="-5" dirty="0">
                <a:latin typeface="Times New Roman"/>
                <a:cs typeface="Times New Roman"/>
              </a:rPr>
              <a:t>ON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GTO </a:t>
            </a:r>
            <a:r>
              <a:rPr sz="1200" dirty="0">
                <a:latin typeface="Times New Roman"/>
                <a:cs typeface="Times New Roman"/>
              </a:rPr>
              <a:t>first TR1is </a:t>
            </a:r>
            <a:r>
              <a:rPr sz="1200" spc="-5" dirty="0">
                <a:latin typeface="Times New Roman"/>
                <a:cs typeface="Times New Roman"/>
              </a:rPr>
              <a:t>turned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on.</a:t>
            </a:r>
            <a:endParaRPr sz="1200">
              <a:latin typeface="Times New Roman"/>
              <a:cs typeface="Times New Roman"/>
            </a:endParaRPr>
          </a:p>
          <a:p>
            <a:pPr marL="304800" marR="81280" indent="-228600">
              <a:lnSpc>
                <a:spcPct val="110000"/>
              </a:lnSpc>
              <a:spcBef>
                <a:spcPts val="10"/>
              </a:spcBef>
              <a:buAutoNum type="arabicPeriod"/>
              <a:tabLst>
                <a:tab pos="304800" algn="l"/>
              </a:tabLst>
            </a:pPr>
            <a:r>
              <a:rPr sz="1200" dirty="0">
                <a:latin typeface="Times New Roman"/>
                <a:cs typeface="Times New Roman"/>
              </a:rPr>
              <a:t>This in turn </a:t>
            </a:r>
            <a:r>
              <a:rPr sz="1200" spc="-5" dirty="0">
                <a:latin typeface="Times New Roman"/>
                <a:cs typeface="Times New Roman"/>
              </a:rPr>
              <a:t>switches </a:t>
            </a:r>
            <a:r>
              <a:rPr sz="1200" dirty="0">
                <a:latin typeface="Times New Roman"/>
                <a:cs typeface="Times New Roman"/>
              </a:rPr>
              <a:t>on TR2 </a:t>
            </a:r>
            <a:r>
              <a:rPr sz="1200" spc="-5" dirty="0">
                <a:latin typeface="Times New Roman"/>
                <a:cs typeface="Times New Roman"/>
              </a:rPr>
              <a:t>so that </a:t>
            </a:r>
            <a:r>
              <a:rPr sz="1200" dirty="0">
                <a:latin typeface="Times New Roman"/>
                <a:cs typeface="Times New Roman"/>
              </a:rPr>
              <a:t>a positive </a:t>
            </a:r>
            <a:r>
              <a:rPr sz="1200" spc="-5" dirty="0">
                <a:latin typeface="Times New Roman"/>
                <a:cs typeface="Times New Roman"/>
              </a:rPr>
              <a:t>gate current </a:t>
            </a:r>
            <a:r>
              <a:rPr sz="1200" dirty="0">
                <a:latin typeface="Times New Roman"/>
                <a:cs typeface="Times New Roman"/>
              </a:rPr>
              <a:t>pulse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applied to </a:t>
            </a:r>
            <a:r>
              <a:rPr sz="1200" spc="-5" dirty="0">
                <a:latin typeface="Times New Roman"/>
                <a:cs typeface="Times New Roman"/>
              </a:rPr>
              <a:t>turn </a:t>
            </a:r>
            <a:r>
              <a:rPr sz="1200" dirty="0">
                <a:latin typeface="Times New Roman"/>
                <a:cs typeface="Times New Roman"/>
              </a:rPr>
              <a:t>on the  </a:t>
            </a:r>
            <a:r>
              <a:rPr sz="1200" spc="-5" dirty="0">
                <a:latin typeface="Times New Roman"/>
                <a:cs typeface="Times New Roman"/>
              </a:rPr>
              <a:t>GTO.</a:t>
            </a:r>
            <a:endParaRPr sz="1200">
              <a:latin typeface="Times New Roman"/>
              <a:cs typeface="Times New Roman"/>
            </a:endParaRPr>
          </a:p>
          <a:p>
            <a:pPr marL="304800" indent="-228600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304800" algn="l"/>
              </a:tabLst>
            </a:pPr>
            <a:r>
              <a:rPr sz="1200" spc="-5" dirty="0">
                <a:latin typeface="Times New Roman"/>
                <a:cs typeface="Times New Roman"/>
              </a:rPr>
              <a:t>Thyristor </a:t>
            </a:r>
            <a:r>
              <a:rPr sz="1200" spc="-70" dirty="0">
                <a:latin typeface="Cambria Math"/>
                <a:cs typeface="Cambria Math"/>
              </a:rPr>
              <a:t>𝑇</a:t>
            </a:r>
            <a:r>
              <a:rPr sz="1275" spc="-104" baseline="-16339" dirty="0">
                <a:latin typeface="Cambria Math"/>
                <a:cs typeface="Cambria Math"/>
              </a:rPr>
              <a:t>1 </a:t>
            </a:r>
            <a:r>
              <a:rPr sz="1200" spc="-5" dirty="0">
                <a:latin typeface="Times New Roman"/>
                <a:cs typeface="Times New Roman"/>
              </a:rPr>
              <a:t>is used </a:t>
            </a:r>
            <a:r>
              <a:rPr sz="1200" dirty="0">
                <a:latin typeface="Times New Roman"/>
                <a:cs typeface="Times New Roman"/>
              </a:rPr>
              <a:t>to apply a </a:t>
            </a:r>
            <a:r>
              <a:rPr sz="1200" spc="-5" dirty="0">
                <a:latin typeface="Times New Roman"/>
                <a:cs typeface="Times New Roman"/>
              </a:rPr>
              <a:t>high </a:t>
            </a:r>
            <a:r>
              <a:rPr sz="1200" dirty="0">
                <a:latin typeface="Times New Roman"/>
                <a:cs typeface="Times New Roman"/>
              </a:rPr>
              <a:t>peak negative </a:t>
            </a:r>
            <a:r>
              <a:rPr sz="1200" spc="-5" dirty="0">
                <a:latin typeface="Times New Roman"/>
                <a:cs typeface="Times New Roman"/>
              </a:rPr>
              <a:t>gate current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pulse.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304800">
              <a:lnSpc>
                <a:spcPct val="100000"/>
              </a:lnSpc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Gate turn-on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characteristics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marL="304800" marR="328295" indent="-228600">
              <a:lnSpc>
                <a:spcPct val="110000"/>
              </a:lnSpc>
              <a:spcBef>
                <a:spcPts val="5"/>
              </a:spcBef>
              <a:buAutoNum type="arabicPeriod"/>
              <a:tabLst>
                <a:tab pos="3048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gate turn </a:t>
            </a:r>
            <a:r>
              <a:rPr sz="1200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characteristics is similar </a:t>
            </a:r>
            <a:r>
              <a:rPr sz="1200" dirty="0">
                <a:latin typeface="Times New Roman"/>
                <a:cs typeface="Times New Roman"/>
              </a:rPr>
              <a:t>to a </a:t>
            </a:r>
            <a:r>
              <a:rPr sz="1200" spc="-5" dirty="0">
                <a:latin typeface="Times New Roman"/>
                <a:cs typeface="Times New Roman"/>
              </a:rPr>
              <a:t>thyristor. Total turn </a:t>
            </a:r>
            <a:r>
              <a:rPr sz="1200" dirty="0">
                <a:latin typeface="Times New Roman"/>
                <a:cs typeface="Times New Roman"/>
              </a:rPr>
              <a:t>on time </a:t>
            </a:r>
            <a:r>
              <a:rPr sz="1200" spc="-5" dirty="0">
                <a:latin typeface="Times New Roman"/>
                <a:cs typeface="Times New Roman"/>
              </a:rPr>
              <a:t>consists </a:t>
            </a:r>
            <a:r>
              <a:rPr sz="1200" dirty="0">
                <a:latin typeface="Times New Roman"/>
                <a:cs typeface="Times New Roman"/>
              </a:rPr>
              <a:t>of  delay time, </a:t>
            </a:r>
            <a:r>
              <a:rPr sz="1200" spc="-5" dirty="0">
                <a:latin typeface="Times New Roman"/>
                <a:cs typeface="Times New Roman"/>
              </a:rPr>
              <a:t>rise time, spread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time.</a:t>
            </a:r>
            <a:endParaRPr sz="1200">
              <a:latin typeface="Times New Roman"/>
              <a:cs typeface="Times New Roman"/>
            </a:endParaRPr>
          </a:p>
          <a:p>
            <a:pPr marL="304800" indent="-228600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304800" algn="l"/>
              </a:tabLst>
            </a:pPr>
            <a:r>
              <a:rPr sz="1200" dirty="0">
                <a:latin typeface="Times New Roman"/>
                <a:cs typeface="Times New Roman"/>
              </a:rPr>
              <a:t>The turn on time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reduced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increasing </a:t>
            </a:r>
            <a:r>
              <a:rPr sz="1200" spc="-5" dirty="0">
                <a:latin typeface="Times New Roman"/>
                <a:cs typeface="Times New Roman"/>
              </a:rPr>
              <a:t>its forward gate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current.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3450" y="914399"/>
            <a:ext cx="4105372" cy="2733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4080"/>
            <a:ext cx="5467985" cy="1818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GATE TURN OFF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Turn </a:t>
            </a:r>
            <a:r>
              <a:rPr sz="1100" dirty="0">
                <a:latin typeface="Calibri"/>
                <a:cs typeface="Calibri"/>
              </a:rPr>
              <a:t>off </a:t>
            </a:r>
            <a:r>
              <a:rPr sz="1100" spc="-5" dirty="0">
                <a:latin typeface="Calibri"/>
                <a:cs typeface="Calibri"/>
              </a:rPr>
              <a:t>time </a:t>
            </a:r>
            <a:r>
              <a:rPr sz="1100" dirty="0">
                <a:latin typeface="Calibri"/>
                <a:cs typeface="Calibri"/>
              </a:rPr>
              <a:t>is </a:t>
            </a:r>
            <a:r>
              <a:rPr sz="1100" spc="-5" dirty="0">
                <a:latin typeface="Calibri"/>
                <a:cs typeface="Calibri"/>
              </a:rPr>
              <a:t>different for SCR.Turn </a:t>
            </a:r>
            <a:r>
              <a:rPr sz="1100" dirty="0">
                <a:latin typeface="Calibri"/>
                <a:cs typeface="Calibri"/>
              </a:rPr>
              <a:t>off </a:t>
            </a:r>
            <a:r>
              <a:rPr sz="1100" spc="-5" dirty="0">
                <a:latin typeface="Calibri"/>
                <a:cs typeface="Calibri"/>
              </a:rPr>
              <a:t>characteristics </a:t>
            </a:r>
            <a:r>
              <a:rPr sz="1100" dirty="0">
                <a:latin typeface="Calibri"/>
                <a:cs typeface="Calibri"/>
              </a:rPr>
              <a:t>is </a:t>
            </a:r>
            <a:r>
              <a:rPr sz="1100" spc="-5" dirty="0">
                <a:latin typeface="Calibri"/>
                <a:cs typeface="Calibri"/>
              </a:rPr>
              <a:t>divied into </a:t>
            </a:r>
            <a:r>
              <a:rPr sz="1100" dirty="0">
                <a:latin typeface="Calibri"/>
                <a:cs typeface="Calibri"/>
              </a:rPr>
              <a:t>3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pd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1100" spc="-5" dirty="0">
                <a:latin typeface="Calibri"/>
                <a:cs typeface="Calibri"/>
              </a:rPr>
              <a:t>Storage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time</a:t>
            </a:r>
            <a:endParaRPr sz="1100">
              <a:latin typeface="Calibri"/>
              <a:cs typeface="Calibri"/>
            </a:endParaRPr>
          </a:p>
          <a:p>
            <a:pPr marL="469265" indent="-228600">
              <a:lnSpc>
                <a:spcPct val="100000"/>
              </a:lnSpc>
              <a:spcBef>
                <a:spcPts val="229"/>
              </a:spcBef>
              <a:buAutoNum type="arabicPeriod"/>
              <a:tabLst>
                <a:tab pos="469900" algn="l"/>
              </a:tabLst>
            </a:pPr>
            <a:r>
              <a:rPr sz="1100" spc="-5" dirty="0">
                <a:latin typeface="Calibri"/>
                <a:cs typeface="Calibri"/>
              </a:rPr>
              <a:t>Fall</a:t>
            </a:r>
            <a:r>
              <a:rPr sz="1100" spc="-7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time</a:t>
            </a:r>
            <a:endParaRPr sz="1100">
              <a:latin typeface="Calibri"/>
              <a:cs typeface="Calibri"/>
            </a:endParaRPr>
          </a:p>
          <a:p>
            <a:pPr marL="469265" indent="-228600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469900" algn="l"/>
              </a:tabLst>
            </a:pPr>
            <a:r>
              <a:rPr sz="1100" spc="-5" dirty="0">
                <a:latin typeface="Calibri"/>
                <a:cs typeface="Calibri"/>
              </a:rPr>
              <a:t>Tail</a:t>
            </a:r>
            <a:r>
              <a:rPr sz="1100" spc="-8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time</a:t>
            </a:r>
            <a:endParaRPr sz="11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229"/>
              </a:spcBef>
            </a:pPr>
            <a:r>
              <a:rPr sz="1100" spc="-5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q=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s</a:t>
            </a:r>
            <a:r>
              <a:rPr sz="1100" spc="-5" dirty="0">
                <a:latin typeface="Calibri"/>
                <a:cs typeface="Calibri"/>
              </a:rPr>
              <a:t>+t</a:t>
            </a:r>
            <a:r>
              <a:rPr sz="800" spc="-5" dirty="0">
                <a:latin typeface="Calibri"/>
                <a:cs typeface="Calibri"/>
              </a:rPr>
              <a:t>f</a:t>
            </a:r>
            <a:r>
              <a:rPr sz="1100" spc="-5" dirty="0">
                <a:latin typeface="Calibri"/>
                <a:cs typeface="Calibri"/>
              </a:rPr>
              <a:t>+t</a:t>
            </a:r>
            <a:r>
              <a:rPr sz="800" spc="-5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  <a:p>
            <a:pPr marL="469265" marR="5080">
              <a:lnSpc>
                <a:spcPct val="116399"/>
              </a:lnSpc>
              <a:spcBef>
                <a:spcPts val="10"/>
              </a:spcBef>
            </a:pPr>
            <a:r>
              <a:rPr sz="1100" dirty="0">
                <a:latin typeface="Calibri"/>
                <a:cs typeface="Calibri"/>
              </a:rPr>
              <a:t>At </a:t>
            </a:r>
            <a:r>
              <a:rPr sz="1100" spc="-5" dirty="0">
                <a:latin typeface="Calibri"/>
                <a:cs typeface="Calibri"/>
              </a:rPr>
              <a:t>normal operating condition gto carries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steady state current.The </a:t>
            </a:r>
            <a:r>
              <a:rPr sz="1100" dirty="0">
                <a:latin typeface="Calibri"/>
                <a:cs typeface="Calibri"/>
              </a:rPr>
              <a:t>turn off </a:t>
            </a:r>
            <a:r>
              <a:rPr sz="1100" spc="-5" dirty="0">
                <a:latin typeface="Calibri"/>
                <a:cs typeface="Calibri"/>
              </a:rPr>
              <a:t>process  starts </a:t>
            </a:r>
            <a:r>
              <a:rPr sz="1100" dirty="0">
                <a:latin typeface="Calibri"/>
                <a:cs typeface="Calibri"/>
              </a:rPr>
              <a:t>as </a:t>
            </a:r>
            <a:r>
              <a:rPr sz="1100" spc="-5" dirty="0">
                <a:latin typeface="Calibri"/>
                <a:cs typeface="Calibri"/>
              </a:rPr>
              <a:t>soon </a:t>
            </a:r>
            <a:r>
              <a:rPr sz="1100" dirty="0">
                <a:latin typeface="Calibri"/>
                <a:cs typeface="Calibri"/>
              </a:rPr>
              <a:t>as </a:t>
            </a:r>
            <a:r>
              <a:rPr sz="1100" spc="-5" dirty="0">
                <a:latin typeface="Calibri"/>
                <a:cs typeface="Calibri"/>
              </a:rPr>
              <a:t>negative </a:t>
            </a:r>
            <a:r>
              <a:rPr sz="1100" dirty="0">
                <a:latin typeface="Calibri"/>
                <a:cs typeface="Calibri"/>
              </a:rPr>
              <a:t>current is </a:t>
            </a:r>
            <a:r>
              <a:rPr sz="1100" spc="-5" dirty="0">
                <a:latin typeface="Calibri"/>
                <a:cs typeface="Calibri"/>
              </a:rPr>
              <a:t>applied after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t=0.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251697"/>
            <a:ext cx="5703570" cy="1301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STORAGE</a:t>
            </a:r>
            <a:r>
              <a:rPr sz="1100" spc="229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TIME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5080">
              <a:lnSpc>
                <a:spcPct val="117000"/>
              </a:lnSpc>
            </a:pPr>
            <a:r>
              <a:rPr sz="1100" spc="-5" dirty="0">
                <a:latin typeface="Calibri"/>
                <a:cs typeface="Calibri"/>
              </a:rPr>
              <a:t>During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storagepd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anode voltage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5" dirty="0">
                <a:latin typeface="Calibri"/>
                <a:cs typeface="Calibri"/>
              </a:rPr>
              <a:t>current remains </a:t>
            </a:r>
            <a:r>
              <a:rPr sz="1100" dirty="0">
                <a:latin typeface="Calibri"/>
                <a:cs typeface="Calibri"/>
              </a:rPr>
              <a:t>constant.The gate </a:t>
            </a:r>
            <a:r>
              <a:rPr sz="1100" spc="-5" dirty="0">
                <a:latin typeface="Calibri"/>
                <a:cs typeface="Calibri"/>
              </a:rPr>
              <a:t>current </a:t>
            </a:r>
            <a:r>
              <a:rPr sz="1100" dirty="0">
                <a:latin typeface="Calibri"/>
                <a:cs typeface="Calibri"/>
              </a:rPr>
              <a:t>rises  </a:t>
            </a:r>
            <a:r>
              <a:rPr sz="1100" spc="-5" dirty="0">
                <a:latin typeface="Calibri"/>
                <a:cs typeface="Calibri"/>
              </a:rPr>
              <a:t>depending </a:t>
            </a:r>
            <a:r>
              <a:rPr sz="1100" dirty="0">
                <a:latin typeface="Calibri"/>
                <a:cs typeface="Calibri"/>
              </a:rPr>
              <a:t>upon the gate </a:t>
            </a:r>
            <a:r>
              <a:rPr sz="1100" spc="-5" dirty="0">
                <a:latin typeface="Calibri"/>
                <a:cs typeface="Calibri"/>
              </a:rPr>
              <a:t>circuit impedance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5" dirty="0">
                <a:latin typeface="Calibri"/>
                <a:cs typeface="Calibri"/>
              </a:rPr>
              <a:t>gate applied voltage.The beginning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pd </a:t>
            </a:r>
            <a:r>
              <a:rPr sz="1100" dirty="0">
                <a:latin typeface="Calibri"/>
                <a:cs typeface="Calibri"/>
              </a:rPr>
              <a:t>is as soon  as </a:t>
            </a:r>
            <a:r>
              <a:rPr sz="1100" spc="-5" dirty="0">
                <a:latin typeface="Calibri"/>
                <a:cs typeface="Calibri"/>
              </a:rPr>
              <a:t>negative gate </a:t>
            </a:r>
            <a:r>
              <a:rPr sz="1100" dirty="0">
                <a:latin typeface="Calibri"/>
                <a:cs typeface="Calibri"/>
              </a:rPr>
              <a:t>current is </a:t>
            </a:r>
            <a:r>
              <a:rPr sz="1100" spc="-5" dirty="0">
                <a:latin typeface="Calibri"/>
                <a:cs typeface="Calibri"/>
              </a:rPr>
              <a:t>applied.The </a:t>
            </a:r>
            <a:r>
              <a:rPr sz="1100" dirty="0">
                <a:latin typeface="Calibri"/>
                <a:cs typeface="Calibri"/>
              </a:rPr>
              <a:t>end of </a:t>
            </a:r>
            <a:r>
              <a:rPr sz="1100" spc="-5" dirty="0">
                <a:latin typeface="Calibri"/>
                <a:cs typeface="Calibri"/>
              </a:rPr>
              <a:t>storage pd </a:t>
            </a:r>
            <a:r>
              <a:rPr sz="1100" dirty="0">
                <a:latin typeface="Calibri"/>
                <a:cs typeface="Calibri"/>
              </a:rPr>
              <a:t>is </a:t>
            </a:r>
            <a:r>
              <a:rPr sz="1100" spc="-5" dirty="0">
                <a:latin typeface="Calibri"/>
                <a:cs typeface="Calibri"/>
              </a:rPr>
              <a:t>marked </a:t>
            </a:r>
            <a:r>
              <a:rPr sz="1100" spc="-10" dirty="0">
                <a:latin typeface="Calibri"/>
                <a:cs typeface="Calibri"/>
              </a:rPr>
              <a:t>by </a:t>
            </a:r>
            <a:r>
              <a:rPr sz="1100" spc="-5" dirty="0">
                <a:latin typeface="Calibri"/>
                <a:cs typeface="Calibri"/>
              </a:rPr>
              <a:t>fall </a:t>
            </a:r>
            <a:r>
              <a:rPr sz="1100" dirty="0">
                <a:latin typeface="Calibri"/>
                <a:cs typeface="Calibri"/>
              </a:rPr>
              <a:t>in </a:t>
            </a:r>
            <a:r>
              <a:rPr sz="1100" spc="-5" dirty="0">
                <a:latin typeface="Calibri"/>
                <a:cs typeface="Calibri"/>
              </a:rPr>
              <a:t>anode current </a:t>
            </a:r>
            <a:r>
              <a:rPr sz="1100" dirty="0">
                <a:latin typeface="Calibri"/>
                <a:cs typeface="Calibri"/>
              </a:rPr>
              <a:t>and  rise in </a:t>
            </a:r>
            <a:r>
              <a:rPr sz="1100" spc="-5" dirty="0">
                <a:latin typeface="Calibri"/>
                <a:cs typeface="Calibri"/>
              </a:rPr>
              <a:t>voltage,what we have to do </a:t>
            </a:r>
            <a:r>
              <a:rPr sz="1100" dirty="0">
                <a:latin typeface="Calibri"/>
                <a:cs typeface="Calibri"/>
              </a:rPr>
              <a:t>is </a:t>
            </a:r>
            <a:r>
              <a:rPr sz="1100" spc="-5" dirty="0">
                <a:latin typeface="Calibri"/>
                <a:cs typeface="Calibri"/>
              </a:rPr>
              <a:t>remove the excess carriers.the excess carriers </a:t>
            </a:r>
            <a:r>
              <a:rPr sz="1100" dirty="0">
                <a:latin typeface="Calibri"/>
                <a:cs typeface="Calibri"/>
              </a:rPr>
              <a:t>are </a:t>
            </a:r>
            <a:r>
              <a:rPr sz="1100" spc="-5" dirty="0">
                <a:latin typeface="Calibri"/>
                <a:cs typeface="Calibri"/>
              </a:rPr>
              <a:t>removed by  </a:t>
            </a:r>
            <a:r>
              <a:rPr sz="1100" dirty="0">
                <a:latin typeface="Calibri"/>
                <a:cs typeface="Calibri"/>
              </a:rPr>
              <a:t>negative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carriers.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90650" y="2737308"/>
            <a:ext cx="5324400" cy="5381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4080"/>
            <a:ext cx="5739130" cy="2201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FALL TIME</a:t>
            </a:r>
            <a:endParaRPr sz="1100">
              <a:latin typeface="Calibri"/>
              <a:cs typeface="Calibri"/>
            </a:endParaRPr>
          </a:p>
          <a:p>
            <a:pPr marL="12700" marR="20320">
              <a:lnSpc>
                <a:spcPct val="118200"/>
              </a:lnSpc>
              <a:spcBef>
                <a:spcPts val="975"/>
              </a:spcBef>
            </a:pPr>
            <a:r>
              <a:rPr sz="1100" dirty="0">
                <a:latin typeface="Calibri"/>
                <a:cs typeface="Calibri"/>
              </a:rPr>
              <a:t>After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s, </a:t>
            </a:r>
            <a:r>
              <a:rPr sz="1100" spc="-5" dirty="0">
                <a:latin typeface="Calibri"/>
                <a:cs typeface="Calibri"/>
              </a:rPr>
              <a:t>anode current begins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fall rapidly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5" dirty="0">
                <a:latin typeface="Calibri"/>
                <a:cs typeface="Calibri"/>
              </a:rPr>
              <a:t>anode </a:t>
            </a:r>
            <a:r>
              <a:rPr sz="1100" dirty="0">
                <a:latin typeface="Calibri"/>
                <a:cs typeface="Calibri"/>
              </a:rPr>
              <a:t>voltage </a:t>
            </a:r>
            <a:r>
              <a:rPr sz="1100" spc="-5" dirty="0">
                <a:latin typeface="Calibri"/>
                <a:cs typeface="Calibri"/>
              </a:rPr>
              <a:t>starts rising.After falling </a:t>
            </a:r>
            <a:r>
              <a:rPr sz="1100" dirty="0">
                <a:latin typeface="Calibri"/>
                <a:cs typeface="Calibri"/>
              </a:rPr>
              <a:t>to a certain  </a:t>
            </a:r>
            <a:r>
              <a:rPr sz="1100" spc="-5" dirty="0">
                <a:latin typeface="Calibri"/>
                <a:cs typeface="Calibri"/>
              </a:rPr>
              <a:t>value,then </a:t>
            </a:r>
            <a:r>
              <a:rPr sz="1100" dirty="0">
                <a:latin typeface="Calibri"/>
                <a:cs typeface="Calibri"/>
              </a:rPr>
              <a:t>anode current </a:t>
            </a:r>
            <a:r>
              <a:rPr sz="1100" spc="-5" dirty="0">
                <a:latin typeface="Calibri"/>
                <a:cs typeface="Calibri"/>
              </a:rPr>
              <a:t>changes </a:t>
            </a:r>
            <a:r>
              <a:rPr sz="1100" dirty="0">
                <a:latin typeface="Calibri"/>
                <a:cs typeface="Calibri"/>
              </a:rPr>
              <a:t>its </a:t>
            </a:r>
            <a:r>
              <a:rPr sz="1100" spc="-5" dirty="0">
                <a:latin typeface="Calibri"/>
                <a:cs typeface="Calibri"/>
              </a:rPr>
              <a:t>rate to fall.this time </a:t>
            </a:r>
            <a:r>
              <a:rPr sz="1100" dirty="0">
                <a:latin typeface="Calibri"/>
                <a:cs typeface="Calibri"/>
              </a:rPr>
              <a:t>is called </a:t>
            </a:r>
            <a:r>
              <a:rPr sz="1100" spc="-5" dirty="0">
                <a:latin typeface="Calibri"/>
                <a:cs typeface="Calibri"/>
              </a:rPr>
              <a:t>fall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time.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latin typeface="Calibri"/>
                <a:cs typeface="Calibri"/>
              </a:rPr>
              <a:t>SPIKE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5" dirty="0">
                <a:latin typeface="Calibri"/>
                <a:cs typeface="Calibri"/>
              </a:rPr>
              <a:t> VOLTAGE</a:t>
            </a:r>
            <a:endParaRPr sz="1100">
              <a:latin typeface="Calibri"/>
              <a:cs typeface="Calibri"/>
            </a:endParaRPr>
          </a:p>
          <a:p>
            <a:pPr marL="12700" marR="185420">
              <a:lnSpc>
                <a:spcPct val="192700"/>
              </a:lnSpc>
            </a:pPr>
            <a:r>
              <a:rPr sz="1100" spc="-5" dirty="0">
                <a:latin typeface="Calibri"/>
                <a:cs typeface="Calibri"/>
              </a:rPr>
              <a:t>During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time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storage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5" dirty="0">
                <a:latin typeface="Calibri"/>
                <a:cs typeface="Calibri"/>
              </a:rPr>
              <a:t>fall timethere </a:t>
            </a:r>
            <a:r>
              <a:rPr sz="1100" dirty="0">
                <a:latin typeface="Calibri"/>
                <a:cs typeface="Calibri"/>
              </a:rPr>
              <a:t>is </a:t>
            </a:r>
            <a:r>
              <a:rPr sz="1100" spc="-5" dirty="0">
                <a:latin typeface="Calibri"/>
                <a:cs typeface="Calibri"/>
              </a:rPr>
              <a:t>achange </a:t>
            </a:r>
            <a:r>
              <a:rPr sz="1100" dirty="0">
                <a:latin typeface="Calibri"/>
                <a:cs typeface="Calibri"/>
              </a:rPr>
              <a:t>in voltage </a:t>
            </a:r>
            <a:r>
              <a:rPr sz="1100" spc="-5" dirty="0">
                <a:latin typeface="Calibri"/>
                <a:cs typeface="Calibri"/>
              </a:rPr>
              <a:t>due to abrupt </a:t>
            </a:r>
            <a:r>
              <a:rPr sz="1100" dirty="0">
                <a:latin typeface="Calibri"/>
                <a:cs typeface="Calibri"/>
              </a:rPr>
              <a:t>current </a:t>
            </a:r>
            <a:r>
              <a:rPr sz="1100" spc="-5" dirty="0">
                <a:latin typeface="Calibri"/>
                <a:cs typeface="Calibri"/>
              </a:rPr>
              <a:t>change.  TAIL TIME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17300"/>
              </a:lnSpc>
              <a:spcBef>
                <a:spcPts val="980"/>
              </a:spcBef>
            </a:pPr>
            <a:r>
              <a:rPr sz="1100" spc="-5" dirty="0">
                <a:latin typeface="Calibri"/>
                <a:cs typeface="Calibri"/>
              </a:rPr>
              <a:t>During </a:t>
            </a:r>
            <a:r>
              <a:rPr sz="1100" dirty="0">
                <a:latin typeface="Calibri"/>
                <a:cs typeface="Calibri"/>
              </a:rPr>
              <a:t>this </a:t>
            </a:r>
            <a:r>
              <a:rPr sz="1100" spc="-5" dirty="0">
                <a:latin typeface="Calibri"/>
                <a:cs typeface="Calibri"/>
              </a:rPr>
              <a:t>time </a:t>
            </a:r>
            <a:r>
              <a:rPr sz="1100" dirty="0">
                <a:latin typeface="Calibri"/>
                <a:cs typeface="Calibri"/>
              </a:rPr>
              <a:t>,the </a:t>
            </a:r>
            <a:r>
              <a:rPr sz="1100" spc="-5" dirty="0">
                <a:latin typeface="Calibri"/>
                <a:cs typeface="Calibri"/>
              </a:rPr>
              <a:t>anode </a:t>
            </a:r>
            <a:r>
              <a:rPr sz="1100" dirty="0">
                <a:latin typeface="Calibri"/>
                <a:cs typeface="Calibri"/>
              </a:rPr>
              <a:t>current and voltage </a:t>
            </a:r>
            <a:r>
              <a:rPr sz="1100" spc="-5" dirty="0">
                <a:latin typeface="Calibri"/>
                <a:cs typeface="Calibri"/>
              </a:rPr>
              <a:t>continues </a:t>
            </a:r>
            <a:r>
              <a:rPr sz="1100" dirty="0">
                <a:latin typeface="Calibri"/>
                <a:cs typeface="Calibri"/>
              </a:rPr>
              <a:t>towards the turn off values.The </a:t>
            </a:r>
            <a:r>
              <a:rPr sz="1100" spc="-5" dirty="0">
                <a:latin typeface="Calibri"/>
                <a:cs typeface="Calibri"/>
              </a:rPr>
              <a:t>transient  </a:t>
            </a:r>
            <a:r>
              <a:rPr sz="1100" dirty="0">
                <a:latin typeface="Calibri"/>
                <a:cs typeface="Calibri"/>
              </a:rPr>
              <a:t>overshoot is </a:t>
            </a:r>
            <a:r>
              <a:rPr sz="1100" spc="-5" dirty="0">
                <a:latin typeface="Calibri"/>
                <a:cs typeface="Calibri"/>
              </a:rPr>
              <a:t>due </a:t>
            </a:r>
            <a:r>
              <a:rPr sz="1100" dirty="0">
                <a:latin typeface="Calibri"/>
                <a:cs typeface="Calibri"/>
              </a:rPr>
              <a:t>to the </a:t>
            </a:r>
            <a:r>
              <a:rPr sz="1100" spc="-5" dirty="0">
                <a:latin typeface="Calibri"/>
                <a:cs typeface="Calibri"/>
              </a:rPr>
              <a:t>snubber </a:t>
            </a:r>
            <a:r>
              <a:rPr sz="1100" dirty="0">
                <a:latin typeface="Calibri"/>
                <a:cs typeface="Calibri"/>
              </a:rPr>
              <a:t>parameter and </a:t>
            </a:r>
            <a:r>
              <a:rPr sz="1100" spc="-5" dirty="0">
                <a:latin typeface="Calibri"/>
                <a:cs typeface="Calibri"/>
              </a:rPr>
              <a:t>voltage stabilizes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steady state</a:t>
            </a:r>
            <a:r>
              <a:rPr sz="1100" spc="229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value.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3450" y="3245340"/>
            <a:ext cx="4438796" cy="5305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2826765"/>
            <a:ext cx="5710555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THE TRIAC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  <a:spcBef>
                <a:spcPts val="1005"/>
              </a:spcBef>
            </a:pPr>
            <a:r>
              <a:rPr sz="1200" spc="-5" dirty="0">
                <a:latin typeface="Times New Roman"/>
                <a:cs typeface="Times New Roman"/>
              </a:rPr>
              <a:t>As SCR 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unidirectional device,the </a:t>
            </a:r>
            <a:r>
              <a:rPr sz="1200" dirty="0">
                <a:latin typeface="Times New Roman"/>
                <a:cs typeface="Times New Roman"/>
              </a:rPr>
              <a:t>conduction </a:t>
            </a:r>
            <a:r>
              <a:rPr sz="1200" spc="-5" dirty="0">
                <a:latin typeface="Times New Roman"/>
                <a:cs typeface="Times New Roman"/>
              </a:rPr>
              <a:t>is from </a:t>
            </a:r>
            <a:r>
              <a:rPr sz="1200" dirty="0">
                <a:latin typeface="Times New Roman"/>
                <a:cs typeface="Times New Roman"/>
              </a:rPr>
              <a:t>anode to cathode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not </a:t>
            </a:r>
            <a:r>
              <a:rPr sz="1200" spc="-5" dirty="0">
                <a:latin typeface="Times New Roman"/>
                <a:cs typeface="Times New Roman"/>
              </a:rPr>
              <a:t>from  cathode </a:t>
            </a:r>
            <a:r>
              <a:rPr sz="1200" dirty="0">
                <a:latin typeface="Times New Roman"/>
                <a:cs typeface="Times New Roman"/>
              </a:rPr>
              <a:t>to anode. </a:t>
            </a: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dirty="0">
                <a:latin typeface="Times New Roman"/>
                <a:cs typeface="Times New Roman"/>
              </a:rPr>
              <a:t>conducts in both </a:t>
            </a:r>
            <a:r>
              <a:rPr sz="1200" spc="-5" dirty="0">
                <a:latin typeface="Times New Roman"/>
                <a:cs typeface="Times New Roman"/>
              </a:rPr>
              <a:t>direction.It 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bidirectional </a:t>
            </a:r>
            <a:r>
              <a:rPr sz="1200" dirty="0">
                <a:latin typeface="Times New Roman"/>
                <a:cs typeface="Times New Roman"/>
              </a:rPr>
              <a:t>SCR with </a:t>
            </a:r>
            <a:r>
              <a:rPr sz="1200" spc="-5" dirty="0">
                <a:latin typeface="Times New Roman"/>
                <a:cs typeface="Times New Roman"/>
              </a:rPr>
              <a:t>three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terminal.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1200" spc="-5" dirty="0">
                <a:latin typeface="Times New Roman"/>
                <a:cs typeface="Times New Roman"/>
              </a:rPr>
              <a:t>TRIAC=TRIODE+AC</a:t>
            </a:r>
            <a:endParaRPr sz="1200">
              <a:latin typeface="Times New Roman"/>
              <a:cs typeface="Times New Roman"/>
            </a:endParaRPr>
          </a:p>
          <a:p>
            <a:pPr marL="12700" marR="467359">
              <a:lnSpc>
                <a:spcPct val="110000"/>
              </a:lnSpc>
              <a:spcBef>
                <a:spcPts val="1010"/>
              </a:spcBef>
            </a:pPr>
            <a:r>
              <a:rPr sz="1200" spc="-5" dirty="0">
                <a:latin typeface="Times New Roman"/>
                <a:cs typeface="Times New Roman"/>
              </a:rPr>
              <a:t>Here </a:t>
            </a:r>
            <a:r>
              <a:rPr sz="120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considered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two SCRS connected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anti parallel.As </a:t>
            </a:r>
            <a:r>
              <a:rPr sz="1200" dirty="0">
                <a:latin typeface="Times New Roman"/>
                <a:cs typeface="Times New Roman"/>
              </a:rPr>
              <a:t>it conducts in both  </a:t>
            </a:r>
            <a:r>
              <a:rPr sz="1200" spc="-5" dirty="0">
                <a:latin typeface="Times New Roman"/>
                <a:cs typeface="Times New Roman"/>
              </a:rPr>
              <a:t>direction so </a:t>
            </a:r>
            <a:r>
              <a:rPr sz="120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named </a:t>
            </a:r>
            <a:r>
              <a:rPr sz="1200" dirty="0">
                <a:latin typeface="Times New Roman"/>
                <a:cs typeface="Times New Roman"/>
              </a:rPr>
              <a:t>as MT1,MT2 </a:t>
            </a:r>
            <a:r>
              <a:rPr sz="1200" spc="-5" dirty="0">
                <a:latin typeface="Times New Roman"/>
                <a:cs typeface="Times New Roman"/>
              </a:rPr>
              <a:t>and gate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262365"/>
            <a:ext cx="2457450" cy="1522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SALIENT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FEATURES</a:t>
            </a:r>
            <a:endParaRPr sz="1200">
              <a:latin typeface="Times New Roman"/>
              <a:cs typeface="Times New Roman"/>
            </a:endParaRPr>
          </a:p>
          <a:p>
            <a:pPr marL="127635" indent="-114935">
              <a:lnSpc>
                <a:spcPct val="100000"/>
              </a:lnSpc>
              <a:spcBef>
                <a:spcPts val="1140"/>
              </a:spcBef>
              <a:buSzPct val="91666"/>
              <a:buAutoNum type="arabicPeriod"/>
              <a:tabLst>
                <a:tab pos="127635" algn="l"/>
              </a:tabLst>
            </a:pPr>
            <a:r>
              <a:rPr sz="1200" spc="-5" dirty="0">
                <a:latin typeface="Times New Roman"/>
                <a:cs typeface="Times New Roman"/>
              </a:rPr>
              <a:t>Bi directional </a:t>
            </a:r>
            <a:r>
              <a:rPr sz="1200" dirty="0">
                <a:latin typeface="Times New Roman"/>
                <a:cs typeface="Times New Roman"/>
              </a:rPr>
              <a:t>triode</a:t>
            </a:r>
            <a:r>
              <a:rPr sz="1200" spc="-5" dirty="0">
                <a:latin typeface="Times New Roman"/>
                <a:cs typeface="Times New Roman"/>
              </a:rPr>
              <a:t> thyristor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79200"/>
              </a:lnSpc>
              <a:spcBef>
                <a:spcPts val="10"/>
              </a:spcBef>
              <a:buSzPct val="91666"/>
              <a:buAutoNum type="arabicPeriod"/>
              <a:tabLst>
                <a:tab pos="127635" algn="l"/>
              </a:tabLst>
            </a:pPr>
            <a:r>
              <a:rPr sz="1200" spc="-5" dirty="0">
                <a:latin typeface="Times New Roman"/>
                <a:cs typeface="Times New Roman"/>
              </a:rPr>
              <a:t>TRIAC </a:t>
            </a:r>
            <a:r>
              <a:rPr sz="1200" dirty="0">
                <a:latin typeface="Times New Roman"/>
                <a:cs typeface="Times New Roman"/>
              </a:rPr>
              <a:t>means triode that </a:t>
            </a:r>
            <a:r>
              <a:rPr sz="1200" spc="-5" dirty="0">
                <a:latin typeface="Times New Roman"/>
                <a:cs typeface="Times New Roman"/>
              </a:rPr>
              <a:t>works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  3.It </a:t>
            </a:r>
            <a:r>
              <a:rPr sz="1200" dirty="0">
                <a:latin typeface="Times New Roman"/>
                <a:cs typeface="Times New Roman"/>
              </a:rPr>
              <a:t>conduct in both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direction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200" spc="-5" dirty="0">
                <a:latin typeface="Times New Roman"/>
                <a:cs typeface="Times New Roman"/>
              </a:rPr>
              <a:t>4.It 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controlled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device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3450" y="4443263"/>
            <a:ext cx="5942810" cy="3691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69441"/>
            <a:ext cx="5742305" cy="212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7850">
              <a:lnSpc>
                <a:spcPct val="110100"/>
              </a:lnSpc>
              <a:spcBef>
                <a:spcPts val="100"/>
              </a:spcBef>
              <a:buSzPct val="91666"/>
              <a:buAutoNum type="arabicPeriod" startAt="5"/>
              <a:tabLst>
                <a:tab pos="128905" algn="l"/>
              </a:tabLst>
            </a:pPr>
            <a:r>
              <a:rPr sz="1200" spc="-15" dirty="0">
                <a:latin typeface="Times New Roman"/>
                <a:cs typeface="Times New Roman"/>
              </a:rPr>
              <a:t>Its </a:t>
            </a:r>
            <a:r>
              <a:rPr sz="1200" spc="-5" dirty="0">
                <a:latin typeface="Times New Roman"/>
                <a:cs typeface="Times New Roman"/>
              </a:rPr>
              <a:t>operation is similar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two devices connected </a:t>
            </a:r>
            <a:r>
              <a:rPr sz="1200" dirty="0">
                <a:latin typeface="Times New Roman"/>
                <a:cs typeface="Times New Roman"/>
              </a:rPr>
              <a:t>in anti </a:t>
            </a:r>
            <a:r>
              <a:rPr sz="1200" spc="-5" dirty="0">
                <a:latin typeface="Times New Roman"/>
                <a:cs typeface="Times New Roman"/>
              </a:rPr>
              <a:t>parallel </a:t>
            </a:r>
            <a:r>
              <a:rPr sz="1200" dirty="0">
                <a:latin typeface="Times New Roman"/>
                <a:cs typeface="Times New Roman"/>
              </a:rPr>
              <a:t>with common </a:t>
            </a:r>
            <a:r>
              <a:rPr sz="1200" spc="-5" dirty="0">
                <a:latin typeface="Times New Roman"/>
                <a:cs typeface="Times New Roman"/>
              </a:rPr>
              <a:t>gate  connection.</a:t>
            </a:r>
            <a:endParaRPr sz="1200">
              <a:latin typeface="Times New Roman"/>
              <a:cs typeface="Times New Roman"/>
            </a:endParaRPr>
          </a:p>
          <a:p>
            <a:pPr marL="12700" marR="3169920">
              <a:lnSpc>
                <a:spcPts val="2600"/>
              </a:lnSpc>
              <a:spcBef>
                <a:spcPts val="270"/>
              </a:spcBef>
              <a:buSzPct val="91666"/>
              <a:buAutoNum type="arabicPeriod" startAt="5"/>
              <a:tabLst>
                <a:tab pos="128905" algn="l"/>
              </a:tabLst>
            </a:pPr>
            <a:r>
              <a:rPr sz="1200" spc="-15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has </a:t>
            </a:r>
            <a:r>
              <a:rPr sz="1200" dirty="0">
                <a:latin typeface="Times New Roman"/>
                <a:cs typeface="Times New Roman"/>
              </a:rPr>
              <a:t>3 terminals MT1,MT2 </a:t>
            </a:r>
            <a:r>
              <a:rPr sz="1200" spc="-5" dirty="0">
                <a:latin typeface="Times New Roman"/>
                <a:cs typeface="Times New Roman"/>
              </a:rPr>
              <a:t>and gate G  </a:t>
            </a:r>
            <a:r>
              <a:rPr sz="1200" spc="-10" dirty="0">
                <a:latin typeface="Times New Roman"/>
                <a:cs typeface="Times New Roman"/>
              </a:rPr>
              <a:t>Its </a:t>
            </a:r>
            <a:r>
              <a:rPr sz="1200" spc="-5" dirty="0">
                <a:latin typeface="Times New Roman"/>
                <a:cs typeface="Times New Roman"/>
              </a:rPr>
              <a:t>use is </a:t>
            </a:r>
            <a:r>
              <a:rPr sz="1200" dirty="0">
                <a:latin typeface="Times New Roman"/>
                <a:cs typeface="Times New Roman"/>
              </a:rPr>
              <a:t>control of power in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</a:t>
            </a:r>
            <a:r>
              <a:rPr sz="1100" spc="-5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100" spc="-5" dirty="0">
                <a:latin typeface="Calibri"/>
                <a:cs typeface="Calibri"/>
              </a:rPr>
              <a:t>POWER </a:t>
            </a:r>
            <a:r>
              <a:rPr sz="1100" dirty="0">
                <a:latin typeface="Calibri"/>
                <a:cs typeface="Calibri"/>
              </a:rPr>
              <a:t>BJT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17300"/>
              </a:lnSpc>
              <a:spcBef>
                <a:spcPts val="985"/>
              </a:spcBef>
            </a:pPr>
            <a:r>
              <a:rPr sz="1100" dirty="0">
                <a:latin typeface="Calibri"/>
                <a:cs typeface="Calibri"/>
              </a:rPr>
              <a:t>Power BJT means a </a:t>
            </a:r>
            <a:r>
              <a:rPr sz="1100" spc="-5" dirty="0">
                <a:latin typeface="Calibri"/>
                <a:cs typeface="Calibri"/>
              </a:rPr>
              <a:t>large </a:t>
            </a:r>
            <a:r>
              <a:rPr sz="1100" dirty="0">
                <a:latin typeface="Calibri"/>
                <a:cs typeface="Calibri"/>
              </a:rPr>
              <a:t>voltage </a:t>
            </a:r>
            <a:r>
              <a:rPr sz="1100" spc="-5" dirty="0">
                <a:latin typeface="Calibri"/>
                <a:cs typeface="Calibri"/>
              </a:rPr>
              <a:t>blocking </a:t>
            </a:r>
            <a:r>
              <a:rPr sz="1100" dirty="0">
                <a:latin typeface="Calibri"/>
                <a:cs typeface="Calibri"/>
              </a:rPr>
              <a:t>in the </a:t>
            </a:r>
            <a:r>
              <a:rPr sz="1100" spc="-5" dirty="0">
                <a:latin typeface="Calibri"/>
                <a:cs typeface="Calibri"/>
              </a:rPr>
              <a:t>OFF state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5" dirty="0">
                <a:latin typeface="Calibri"/>
                <a:cs typeface="Calibri"/>
              </a:rPr>
              <a:t>high current carrying </a:t>
            </a:r>
            <a:r>
              <a:rPr sz="1100" dirty="0">
                <a:latin typeface="Calibri"/>
                <a:cs typeface="Calibri"/>
              </a:rPr>
              <a:t>capability in </a:t>
            </a:r>
            <a:r>
              <a:rPr sz="1100" spc="-5" dirty="0">
                <a:latin typeface="Calibri"/>
                <a:cs typeface="Calibri"/>
              </a:rPr>
              <a:t>the  </a:t>
            </a:r>
            <a:r>
              <a:rPr sz="1100" dirty="0">
                <a:latin typeface="Calibri"/>
                <a:cs typeface="Calibri"/>
              </a:rPr>
              <a:t>ON </a:t>
            </a:r>
            <a:r>
              <a:rPr sz="1100" spc="-5" dirty="0">
                <a:latin typeface="Calibri"/>
                <a:cs typeface="Calibri"/>
              </a:rPr>
              <a:t>state. </a:t>
            </a:r>
            <a:r>
              <a:rPr sz="1100" dirty="0">
                <a:latin typeface="Calibri"/>
                <a:cs typeface="Calibri"/>
              </a:rPr>
              <a:t>In </a:t>
            </a:r>
            <a:r>
              <a:rPr sz="1100" spc="-5" dirty="0">
                <a:latin typeface="Calibri"/>
                <a:cs typeface="Calibri"/>
              </a:rPr>
              <a:t>most power application, base </a:t>
            </a:r>
            <a:r>
              <a:rPr sz="1100" dirty="0">
                <a:latin typeface="Calibri"/>
                <a:cs typeface="Calibri"/>
              </a:rPr>
              <a:t>is </a:t>
            </a:r>
            <a:r>
              <a:rPr sz="1100" spc="-5" dirty="0">
                <a:latin typeface="Calibri"/>
                <a:cs typeface="Calibri"/>
              </a:rPr>
              <a:t>the input terminal. Emitter </a:t>
            </a:r>
            <a:r>
              <a:rPr sz="1100" dirty="0">
                <a:latin typeface="Calibri"/>
                <a:cs typeface="Calibri"/>
              </a:rPr>
              <a:t>is the common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terminal.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100" dirty="0">
                <a:latin typeface="Calibri"/>
                <a:cs typeface="Calibri"/>
              </a:rPr>
              <a:t>Collector is the </a:t>
            </a:r>
            <a:r>
              <a:rPr sz="1100" spc="-5" dirty="0">
                <a:latin typeface="Calibri"/>
                <a:cs typeface="Calibri"/>
              </a:rPr>
              <a:t>output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terminal.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6837044"/>
            <a:ext cx="5652770" cy="713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Calibri"/>
                <a:cs typeface="Calibri"/>
              </a:rPr>
              <a:t>SIGNAL LEVEL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BJT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18200"/>
              </a:lnSpc>
              <a:spcBef>
                <a:spcPts val="969"/>
              </a:spcBef>
            </a:pPr>
            <a:r>
              <a:rPr sz="1100" spc="-5" dirty="0">
                <a:latin typeface="Calibri"/>
                <a:cs typeface="Calibri"/>
              </a:rPr>
              <a:t>n+ </a:t>
            </a:r>
            <a:r>
              <a:rPr sz="1100" dirty="0">
                <a:latin typeface="Calibri"/>
                <a:cs typeface="Calibri"/>
              </a:rPr>
              <a:t>doped </a:t>
            </a:r>
            <a:r>
              <a:rPr sz="1100" spc="-5" dirty="0">
                <a:latin typeface="Calibri"/>
                <a:cs typeface="Calibri"/>
              </a:rPr>
              <a:t>emitter layer ,doping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base </a:t>
            </a:r>
            <a:r>
              <a:rPr sz="1100" spc="-10" dirty="0">
                <a:latin typeface="Calibri"/>
                <a:cs typeface="Calibri"/>
              </a:rPr>
              <a:t>is </a:t>
            </a:r>
            <a:r>
              <a:rPr sz="1100" spc="-5" dirty="0">
                <a:latin typeface="Calibri"/>
                <a:cs typeface="Calibri"/>
              </a:rPr>
              <a:t>more </a:t>
            </a:r>
            <a:r>
              <a:rPr sz="1100" dirty="0">
                <a:latin typeface="Calibri"/>
                <a:cs typeface="Calibri"/>
              </a:rPr>
              <a:t>than </a:t>
            </a:r>
            <a:r>
              <a:rPr sz="1100" spc="-5" dirty="0">
                <a:latin typeface="Calibri"/>
                <a:cs typeface="Calibri"/>
              </a:rPr>
              <a:t>collector.Depletion layer exists more towards 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collector </a:t>
            </a:r>
            <a:r>
              <a:rPr sz="1100" dirty="0">
                <a:latin typeface="Calibri"/>
                <a:cs typeface="Calibri"/>
              </a:rPr>
              <a:t>than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emitter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3450" y="3017506"/>
            <a:ext cx="4076862" cy="3686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6661784"/>
            <a:ext cx="5755640" cy="2859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POWER BJT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CONSTRUCTION</a:t>
            </a:r>
            <a:endParaRPr sz="1200">
              <a:latin typeface="Times New Roman"/>
              <a:cs typeface="Times New Roman"/>
            </a:endParaRPr>
          </a:p>
          <a:p>
            <a:pPr marL="12700" marR="8255">
              <a:lnSpc>
                <a:spcPct val="110000"/>
              </a:lnSpc>
              <a:spcBef>
                <a:spcPts val="1005"/>
              </a:spcBef>
            </a:pPr>
            <a:r>
              <a:rPr sz="1200" dirty="0">
                <a:latin typeface="Times New Roman"/>
                <a:cs typeface="Times New Roman"/>
              </a:rPr>
              <a:t>The maxium </a:t>
            </a:r>
            <a:r>
              <a:rPr sz="1200" spc="-5" dirty="0">
                <a:latin typeface="Times New Roman"/>
                <a:cs typeface="Times New Roman"/>
              </a:rPr>
              <a:t>collector emitter voltage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sustained across </a:t>
            </a:r>
            <a:r>
              <a:rPr sz="1200" dirty="0">
                <a:latin typeface="Times New Roman"/>
                <a:cs typeface="Times New Roman"/>
              </a:rPr>
              <a:t>the junction, </a:t>
            </a:r>
            <a:r>
              <a:rPr sz="1200" spc="-5" dirty="0">
                <a:latin typeface="Times New Roman"/>
                <a:cs typeface="Times New Roman"/>
              </a:rPr>
              <a:t>when </a:t>
            </a:r>
            <a:r>
              <a:rPr sz="120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 carrying substantial </a:t>
            </a:r>
            <a:r>
              <a:rPr sz="1200" dirty="0">
                <a:latin typeface="Times New Roman"/>
                <a:cs typeface="Times New Roman"/>
              </a:rPr>
              <a:t>collector </a:t>
            </a:r>
            <a:r>
              <a:rPr sz="1200" spc="-5" dirty="0">
                <a:latin typeface="Times New Roman"/>
                <a:cs typeface="Times New Roman"/>
              </a:rPr>
              <a:t>current.</a:t>
            </a:r>
            <a:endParaRPr sz="1200">
              <a:latin typeface="Times New Roman"/>
              <a:cs typeface="Times New Roman"/>
            </a:endParaRPr>
          </a:p>
          <a:p>
            <a:pPr marL="12700" marR="996950">
              <a:lnSpc>
                <a:spcPts val="2590"/>
              </a:lnSpc>
              <a:spcBef>
                <a:spcPts val="270"/>
              </a:spcBef>
            </a:pPr>
            <a:r>
              <a:rPr sz="1200" spc="-5" dirty="0">
                <a:latin typeface="Times New Roman"/>
                <a:cs typeface="Times New Roman"/>
              </a:rPr>
              <a:t>Vceo=maxium collectorand emitter </a:t>
            </a:r>
            <a:r>
              <a:rPr sz="1200" dirty="0">
                <a:latin typeface="Times New Roman"/>
                <a:cs typeface="Times New Roman"/>
              </a:rPr>
              <a:t>voltage that can be </a:t>
            </a:r>
            <a:r>
              <a:rPr sz="1200" spc="-5" dirty="0">
                <a:latin typeface="Times New Roman"/>
                <a:cs typeface="Times New Roman"/>
              </a:rPr>
              <a:t>sustain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device.  Vcbo=collector </a:t>
            </a:r>
            <a:r>
              <a:rPr sz="1200" dirty="0">
                <a:latin typeface="Times New Roman"/>
                <a:cs typeface="Times New Roman"/>
              </a:rPr>
              <a:t>base </a:t>
            </a:r>
            <a:r>
              <a:rPr sz="1200" spc="-5" dirty="0">
                <a:latin typeface="Times New Roman"/>
                <a:cs typeface="Times New Roman"/>
              </a:rPr>
              <a:t>breakdown voltage </a:t>
            </a:r>
            <a:r>
              <a:rPr sz="1200" dirty="0">
                <a:latin typeface="Times New Roman"/>
                <a:cs typeface="Times New Roman"/>
              </a:rPr>
              <a:t>with emitter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open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200" spc="-5" dirty="0">
                <a:latin typeface="Times New Roman"/>
                <a:cs typeface="Times New Roman"/>
              </a:rPr>
              <a:t>PRIMARY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BREAKDOWN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200"/>
              </a:lnSpc>
              <a:spcBef>
                <a:spcPts val="990"/>
              </a:spcBef>
            </a:pP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due to </a:t>
            </a:r>
            <a:r>
              <a:rPr sz="1200" spc="-5" dirty="0">
                <a:latin typeface="Times New Roman"/>
                <a:cs typeface="Times New Roman"/>
              </a:rPr>
              <a:t>convention avalanche breakdown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5" dirty="0">
                <a:latin typeface="Times New Roman"/>
                <a:cs typeface="Times New Roman"/>
              </a:rPr>
              <a:t>C-B </a:t>
            </a:r>
            <a:r>
              <a:rPr sz="1200" dirty="0">
                <a:latin typeface="Times New Roman"/>
                <a:cs typeface="Times New Roman"/>
              </a:rPr>
              <a:t>junction </a:t>
            </a:r>
            <a:r>
              <a:rPr sz="1200" spc="-5" dirty="0">
                <a:latin typeface="Times New Roman"/>
                <a:cs typeface="Times New Roman"/>
              </a:rPr>
              <a:t>and its associated large  </a:t>
            </a:r>
            <a:r>
              <a:rPr sz="1200" dirty="0">
                <a:latin typeface="Times New Roman"/>
                <a:cs typeface="Times New Roman"/>
              </a:rPr>
              <a:t>flow of </a:t>
            </a:r>
            <a:r>
              <a:rPr sz="1200" spc="-5" dirty="0">
                <a:latin typeface="Times New Roman"/>
                <a:cs typeface="Times New Roman"/>
              </a:rPr>
              <a:t>current.The </a:t>
            </a:r>
            <a:r>
              <a:rPr sz="1200" dirty="0">
                <a:latin typeface="Times New Roman"/>
                <a:cs typeface="Times New Roman"/>
              </a:rPr>
              <a:t>thickness of the </a:t>
            </a:r>
            <a:r>
              <a:rPr sz="1200" spc="-5" dirty="0">
                <a:latin typeface="Times New Roman"/>
                <a:cs typeface="Times New Roman"/>
              </a:rPr>
              <a:t>depletion region determines </a:t>
            </a:r>
            <a:r>
              <a:rPr sz="1200" dirty="0">
                <a:latin typeface="Times New Roman"/>
                <a:cs typeface="Times New Roman"/>
              </a:rPr>
              <a:t>the breakdown </a:t>
            </a:r>
            <a:r>
              <a:rPr sz="1200" spc="-5" dirty="0">
                <a:latin typeface="Times New Roman"/>
                <a:cs typeface="Times New Roman"/>
              </a:rPr>
              <a:t>voltage </a:t>
            </a:r>
            <a:r>
              <a:rPr sz="1200" dirty="0">
                <a:latin typeface="Times New Roman"/>
                <a:cs typeface="Times New Roman"/>
              </a:rPr>
              <a:t>of  the </a:t>
            </a:r>
            <a:r>
              <a:rPr sz="1200" spc="-5" dirty="0">
                <a:latin typeface="Times New Roman"/>
                <a:cs typeface="Times New Roman"/>
              </a:rPr>
              <a:t>transistor.The base thickness is </a:t>
            </a:r>
            <a:r>
              <a:rPr sz="1200" dirty="0">
                <a:latin typeface="Times New Roman"/>
                <a:cs typeface="Times New Roman"/>
              </a:rPr>
              <a:t>made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small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possible,in order to have </a:t>
            </a:r>
            <a:r>
              <a:rPr sz="1200" spc="-5" dirty="0">
                <a:latin typeface="Times New Roman"/>
                <a:cs typeface="Times New Roman"/>
              </a:rPr>
              <a:t>good  amplification capability. </a:t>
            </a:r>
            <a:r>
              <a:rPr sz="1200" spc="-10" dirty="0">
                <a:latin typeface="Times New Roman"/>
                <a:cs typeface="Times New Roman"/>
              </a:rPr>
              <a:t>If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thickness is </a:t>
            </a:r>
            <a:r>
              <a:rPr sz="1200" dirty="0">
                <a:latin typeface="Times New Roman"/>
                <a:cs typeface="Times New Roman"/>
              </a:rPr>
              <a:t>too small, the breakdown </a:t>
            </a:r>
            <a:r>
              <a:rPr sz="1200" spc="-5" dirty="0">
                <a:latin typeface="Times New Roman"/>
                <a:cs typeface="Times New Roman"/>
              </a:rPr>
              <a:t>voltage is  compromised.So </a:t>
            </a:r>
            <a:r>
              <a:rPr sz="1200" dirty="0">
                <a:latin typeface="Times New Roman"/>
                <a:cs typeface="Times New Roman"/>
              </a:rPr>
              <a:t>a compromise </a:t>
            </a:r>
            <a:r>
              <a:rPr sz="1200" spc="-5" dirty="0">
                <a:latin typeface="Times New Roman"/>
                <a:cs typeface="Times New Roman"/>
              </a:rPr>
              <a:t>has </a:t>
            </a:r>
            <a:r>
              <a:rPr sz="1200" dirty="0">
                <a:latin typeface="Times New Roman"/>
                <a:cs typeface="Times New Roman"/>
              </a:rPr>
              <a:t>to be made </a:t>
            </a:r>
            <a:r>
              <a:rPr sz="1200" spc="-5" dirty="0">
                <a:latin typeface="Times New Roman"/>
                <a:cs typeface="Times New Roman"/>
              </a:rPr>
              <a:t>between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two.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3450" y="914399"/>
            <a:ext cx="5925492" cy="5620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7983"/>
            <a:ext cx="5756910" cy="874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THE DOPING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LEVELS-</a:t>
            </a:r>
            <a:endParaRPr sz="1200">
              <a:latin typeface="Times New Roman"/>
              <a:cs typeface="Times New Roman"/>
            </a:endParaRPr>
          </a:p>
          <a:p>
            <a:pPr marL="12700" marR="2861310">
              <a:lnSpc>
                <a:spcPct val="179200"/>
              </a:lnSpc>
              <a:spcBef>
                <a:spcPts val="10"/>
              </a:spcBef>
            </a:pPr>
            <a:r>
              <a:rPr sz="1200" dirty="0">
                <a:latin typeface="Times New Roman"/>
                <a:cs typeface="Times New Roman"/>
              </a:rPr>
              <a:t>1.The doping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emitter layer is </a:t>
            </a:r>
            <a:r>
              <a:rPr sz="1200" dirty="0">
                <a:latin typeface="Times New Roman"/>
                <a:cs typeface="Times New Roman"/>
              </a:rPr>
              <a:t>quite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large.  </a:t>
            </a:r>
            <a:r>
              <a:rPr sz="1200" dirty="0">
                <a:latin typeface="Times New Roman"/>
                <a:cs typeface="Times New Roman"/>
              </a:rPr>
              <a:t>2.The </a:t>
            </a:r>
            <a:r>
              <a:rPr sz="1200" spc="-5" dirty="0">
                <a:latin typeface="Times New Roman"/>
                <a:cs typeface="Times New Roman"/>
              </a:rPr>
              <a:t>base </a:t>
            </a:r>
            <a:r>
              <a:rPr sz="1200" dirty="0">
                <a:latin typeface="Times New Roman"/>
                <a:cs typeface="Times New Roman"/>
              </a:rPr>
              <a:t>doping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moderate.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1200" dirty="0">
                <a:latin typeface="Times New Roman"/>
                <a:cs typeface="Times New Roman"/>
              </a:rPr>
              <a:t>3.n- </a:t>
            </a:r>
            <a:r>
              <a:rPr sz="1200" spc="-5" dirty="0">
                <a:latin typeface="Times New Roman"/>
                <a:cs typeface="Times New Roman"/>
              </a:rPr>
              <a:t>region is </a:t>
            </a:r>
            <a:r>
              <a:rPr sz="1200" dirty="0">
                <a:latin typeface="Times New Roman"/>
                <a:cs typeface="Times New Roman"/>
              </a:rPr>
              <a:t>lightly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doped.</a:t>
            </a:r>
            <a:endParaRPr sz="1200">
              <a:latin typeface="Times New Roman"/>
              <a:cs typeface="Times New Roman"/>
            </a:endParaRPr>
          </a:p>
          <a:p>
            <a:pPr marL="12700" marR="2970530">
              <a:lnSpc>
                <a:spcPts val="2590"/>
              </a:lnSpc>
              <a:spcBef>
                <a:spcPts val="265"/>
              </a:spcBef>
            </a:pPr>
            <a:r>
              <a:rPr sz="1200" dirty="0">
                <a:latin typeface="Times New Roman"/>
                <a:cs typeface="Times New Roman"/>
              </a:rPr>
              <a:t>4.n+ </a:t>
            </a:r>
            <a:r>
              <a:rPr sz="1200" spc="-5" dirty="0">
                <a:latin typeface="Times New Roman"/>
                <a:cs typeface="Times New Roman"/>
              </a:rPr>
              <a:t>region </a:t>
            </a:r>
            <a:r>
              <a:rPr sz="1200" dirty="0">
                <a:latin typeface="Times New Roman"/>
                <a:cs typeface="Times New Roman"/>
              </a:rPr>
              <a:t>doping </a:t>
            </a:r>
            <a:r>
              <a:rPr sz="1200" spc="-5" dirty="0">
                <a:latin typeface="Times New Roman"/>
                <a:cs typeface="Times New Roman"/>
              </a:rPr>
              <a:t>level is similar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emitter.  1.THICKNESS OF DRIFT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REGION-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dirty="0">
                <a:latin typeface="Times New Roman"/>
                <a:cs typeface="Times New Roman"/>
              </a:rPr>
              <a:t>determines the breakdown </a:t>
            </a:r>
            <a:r>
              <a:rPr sz="1200" spc="-5" dirty="0">
                <a:latin typeface="Times New Roman"/>
                <a:cs typeface="Times New Roman"/>
              </a:rPr>
              <a:t>length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" dirty="0">
                <a:latin typeface="Times New Roman"/>
                <a:cs typeface="Times New Roman"/>
              </a:rPr>
              <a:t> transistor.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1200" spc="-5" dirty="0">
                <a:latin typeface="Times New Roman"/>
                <a:cs typeface="Times New Roman"/>
              </a:rPr>
              <a:t>2.THE BASE THICKNES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1200" dirty="0">
                <a:latin typeface="Times New Roman"/>
                <a:cs typeface="Times New Roman"/>
              </a:rPr>
              <a:t>Small base </a:t>
            </a:r>
            <a:r>
              <a:rPr sz="1200" spc="-5" dirty="0">
                <a:latin typeface="Times New Roman"/>
                <a:cs typeface="Times New Roman"/>
              </a:rPr>
              <a:t>thickness- good amplification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capability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200" dirty="0">
                <a:latin typeface="Times New Roman"/>
                <a:cs typeface="Times New Roman"/>
              </a:rPr>
              <a:t>Too small base thickness- the </a:t>
            </a:r>
            <a:r>
              <a:rPr sz="1200" spc="-5" dirty="0">
                <a:latin typeface="Times New Roman"/>
                <a:cs typeface="Times New Roman"/>
              </a:rPr>
              <a:t>breakdown voltage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transistor has </a:t>
            </a:r>
            <a:r>
              <a:rPr sz="1200" dirty="0">
                <a:latin typeface="Times New Roman"/>
                <a:cs typeface="Times New Roman"/>
              </a:rPr>
              <a:t>ti be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compromised.</a:t>
            </a:r>
            <a:endParaRPr sz="1200">
              <a:latin typeface="Times New Roman"/>
              <a:cs typeface="Times New Roman"/>
            </a:endParaRPr>
          </a:p>
          <a:p>
            <a:pPr marL="12700" marR="10160" algn="just">
              <a:lnSpc>
                <a:spcPct val="110000"/>
              </a:lnSpc>
              <a:spcBef>
                <a:spcPts val="1005"/>
              </a:spcBef>
            </a:pPr>
            <a:r>
              <a:rPr sz="1200" spc="-5" dirty="0">
                <a:latin typeface="Times New Roman"/>
                <a:cs typeface="Times New Roman"/>
              </a:rPr>
              <a:t>For </a:t>
            </a:r>
            <a:r>
              <a:rPr sz="1200" dirty="0">
                <a:latin typeface="Times New Roman"/>
                <a:cs typeface="Times New Roman"/>
              </a:rPr>
              <a:t>a relatively thick </a:t>
            </a:r>
            <a:r>
              <a:rPr sz="1200" spc="-5" dirty="0">
                <a:latin typeface="Times New Roman"/>
                <a:cs typeface="Times New Roman"/>
              </a:rPr>
              <a:t>base,the current gain </a:t>
            </a:r>
            <a:r>
              <a:rPr sz="1200" dirty="0">
                <a:latin typeface="Times New Roman"/>
                <a:cs typeface="Times New Roman"/>
              </a:rPr>
              <a:t>will be relatively small.so it </a:t>
            </a:r>
            <a:r>
              <a:rPr sz="1200" spc="-5" dirty="0">
                <a:latin typeface="Times New Roman"/>
                <a:cs typeface="Times New Roman"/>
              </a:rPr>
              <a:t>is increase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gain.Monolithicesigns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darlington connected BJT pair have </a:t>
            </a:r>
            <a:r>
              <a:rPr sz="1200" dirty="0">
                <a:latin typeface="Times New Roman"/>
                <a:cs typeface="Times New Roman"/>
              </a:rPr>
              <a:t>been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deveploed.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1200" spc="-5" dirty="0">
                <a:latin typeface="Times New Roman"/>
                <a:cs typeface="Times New Roman"/>
              </a:rPr>
              <a:t>SECONDARY BREAKDOWN</a:t>
            </a:r>
            <a:endParaRPr sz="12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10000"/>
              </a:lnSpc>
              <a:spcBef>
                <a:spcPts val="994"/>
              </a:spcBef>
            </a:pPr>
            <a:r>
              <a:rPr sz="1200" dirty="0">
                <a:latin typeface="Times New Roman"/>
                <a:cs typeface="Times New Roman"/>
              </a:rPr>
              <a:t>Secondary </a:t>
            </a:r>
            <a:r>
              <a:rPr sz="1200" spc="-5" dirty="0">
                <a:latin typeface="Times New Roman"/>
                <a:cs typeface="Times New Roman"/>
              </a:rPr>
              <a:t>breakdown is </a:t>
            </a:r>
            <a:r>
              <a:rPr sz="1200" dirty="0">
                <a:latin typeface="Times New Roman"/>
                <a:cs typeface="Times New Roman"/>
              </a:rPr>
              <a:t>due to </a:t>
            </a:r>
            <a:r>
              <a:rPr sz="1200" spc="-5" dirty="0">
                <a:latin typeface="Times New Roman"/>
                <a:cs typeface="Times New Roman"/>
              </a:rPr>
              <a:t>large </a:t>
            </a:r>
            <a:r>
              <a:rPr sz="1200" dirty="0">
                <a:latin typeface="Times New Roman"/>
                <a:cs typeface="Times New Roman"/>
              </a:rPr>
              <a:t>power </a:t>
            </a:r>
            <a:r>
              <a:rPr sz="1200" spc="-5" dirty="0">
                <a:latin typeface="Times New Roman"/>
                <a:cs typeface="Times New Roman"/>
              </a:rPr>
              <a:t>disspation at localized </a:t>
            </a:r>
            <a:r>
              <a:rPr sz="1200" dirty="0">
                <a:latin typeface="Times New Roman"/>
                <a:cs typeface="Times New Roman"/>
              </a:rPr>
              <a:t>site within the </a:t>
            </a:r>
            <a:r>
              <a:rPr sz="1200" spc="-5" dirty="0">
                <a:latin typeface="Times New Roman"/>
                <a:cs typeface="Times New Roman"/>
              </a:rPr>
              <a:t>semi  conductor.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200" spc="-5" dirty="0">
                <a:latin typeface="Times New Roman"/>
                <a:cs typeface="Times New Roman"/>
              </a:rPr>
              <a:t>PHYSICS OF BJT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OPERATION-</a:t>
            </a:r>
            <a:endParaRPr sz="12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10800"/>
              </a:lnSpc>
              <a:spcBef>
                <a:spcPts val="985"/>
              </a:spcBef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transistor is assumed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operate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active region. </a:t>
            </a:r>
            <a:r>
              <a:rPr sz="1200" dirty="0">
                <a:latin typeface="Times New Roman"/>
                <a:cs typeface="Times New Roman"/>
              </a:rPr>
              <a:t>There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no doped </a:t>
            </a:r>
            <a:r>
              <a:rPr sz="1200" spc="-5" dirty="0">
                <a:latin typeface="Times New Roman"/>
                <a:cs typeface="Times New Roman"/>
              </a:rPr>
              <a:t>collector drift  region. </a:t>
            </a: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has importance </a:t>
            </a:r>
            <a:r>
              <a:rPr sz="1200" dirty="0">
                <a:latin typeface="Times New Roman"/>
                <a:cs typeface="Times New Roman"/>
              </a:rPr>
              <a:t>only in switching operation, in </a:t>
            </a:r>
            <a:r>
              <a:rPr sz="1200" spc="-5" dirty="0">
                <a:latin typeface="Times New Roman"/>
                <a:cs typeface="Times New Roman"/>
              </a:rPr>
              <a:t>active region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operation.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800"/>
              </a:lnSpc>
              <a:spcBef>
                <a:spcPts val="985"/>
              </a:spcBef>
            </a:pPr>
            <a:r>
              <a:rPr sz="1200" spc="-5" dirty="0">
                <a:latin typeface="Times New Roman"/>
                <a:cs typeface="Times New Roman"/>
              </a:rPr>
              <a:t>B-E </a:t>
            </a:r>
            <a:r>
              <a:rPr sz="1200" dirty="0">
                <a:latin typeface="Times New Roman"/>
                <a:cs typeface="Times New Roman"/>
              </a:rPr>
              <a:t>junction </a:t>
            </a:r>
            <a:r>
              <a:rPr sz="1200" spc="-5" dirty="0">
                <a:latin typeface="Times New Roman"/>
                <a:cs typeface="Times New Roman"/>
              </a:rPr>
              <a:t>is forward biased and </a:t>
            </a:r>
            <a:r>
              <a:rPr sz="1200" dirty="0">
                <a:latin typeface="Times New Roman"/>
                <a:cs typeface="Times New Roman"/>
              </a:rPr>
              <a:t>C-B junction </a:t>
            </a:r>
            <a:r>
              <a:rPr sz="1200" spc="-5" dirty="0">
                <a:latin typeface="Times New Roman"/>
                <a:cs typeface="Times New Roman"/>
              </a:rPr>
              <a:t>is reverse biased. </a:t>
            </a:r>
            <a:r>
              <a:rPr sz="1200" dirty="0">
                <a:latin typeface="Times New Roman"/>
                <a:cs typeface="Times New Roman"/>
              </a:rPr>
              <a:t>Electrons </a:t>
            </a:r>
            <a:r>
              <a:rPr sz="1200" spc="-5" dirty="0">
                <a:latin typeface="Times New Roman"/>
                <a:cs typeface="Times New Roman"/>
              </a:rPr>
              <a:t>are injected </a:t>
            </a:r>
            <a:r>
              <a:rPr sz="1200" dirty="0">
                <a:latin typeface="Times New Roman"/>
                <a:cs typeface="Times New Roman"/>
              </a:rPr>
              <a:t>into  </a:t>
            </a:r>
            <a:r>
              <a:rPr sz="1200" spc="-5" dirty="0">
                <a:latin typeface="Times New Roman"/>
                <a:cs typeface="Times New Roman"/>
              </a:rPr>
              <a:t>base from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emitter. </a:t>
            </a:r>
            <a:r>
              <a:rPr sz="1200" dirty="0">
                <a:latin typeface="Times New Roman"/>
                <a:cs typeface="Times New Roman"/>
              </a:rPr>
              <a:t>Holes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injected </a:t>
            </a:r>
            <a:r>
              <a:rPr sz="1200" spc="-5" dirty="0">
                <a:latin typeface="Times New Roman"/>
                <a:cs typeface="Times New Roman"/>
              </a:rPr>
              <a:t>from </a:t>
            </a:r>
            <a:r>
              <a:rPr sz="1200" dirty="0">
                <a:latin typeface="Times New Roman"/>
                <a:cs typeface="Times New Roman"/>
              </a:rPr>
              <a:t>base into the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emitter.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200" dirty="0">
                <a:latin typeface="Times New Roman"/>
                <a:cs typeface="Times New Roman"/>
              </a:rPr>
              <a:t>QUASI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SATURATION-</a:t>
            </a:r>
            <a:endParaRPr sz="12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10000"/>
              </a:lnSpc>
              <a:spcBef>
                <a:spcPts val="1010"/>
              </a:spcBef>
            </a:pPr>
            <a:r>
              <a:rPr sz="1200" dirty="0">
                <a:latin typeface="Times New Roman"/>
                <a:cs typeface="Times New Roman"/>
              </a:rPr>
              <a:t>Intially we </a:t>
            </a:r>
            <a:r>
              <a:rPr sz="1200" spc="-5" dirty="0">
                <a:latin typeface="Times New Roman"/>
                <a:cs typeface="Times New Roman"/>
              </a:rPr>
              <a:t>assume </a:t>
            </a:r>
            <a:r>
              <a:rPr sz="1200" dirty="0">
                <a:latin typeface="Times New Roman"/>
                <a:cs typeface="Times New Roman"/>
              </a:rPr>
              <a:t>that, the </a:t>
            </a:r>
            <a:r>
              <a:rPr sz="1200" spc="-5" dirty="0">
                <a:latin typeface="Times New Roman"/>
                <a:cs typeface="Times New Roman"/>
              </a:rPr>
              <a:t>transistor is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active region. Base current is allowed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increase  </a:t>
            </a:r>
            <a:r>
              <a:rPr sz="1200" dirty="0">
                <a:latin typeface="Times New Roman"/>
                <a:cs typeface="Times New Roman"/>
              </a:rPr>
              <a:t>then lets see </a:t>
            </a:r>
            <a:r>
              <a:rPr sz="1200" spc="-5" dirty="0">
                <a:latin typeface="Times New Roman"/>
                <a:cs typeface="Times New Roman"/>
              </a:rPr>
              <a:t>what </a:t>
            </a:r>
            <a:r>
              <a:rPr sz="1200" dirty="0">
                <a:latin typeface="Times New Roman"/>
                <a:cs typeface="Times New Roman"/>
              </a:rPr>
              <a:t>happens.first </a:t>
            </a:r>
            <a:r>
              <a:rPr sz="1200" spc="-5" dirty="0">
                <a:latin typeface="Times New Roman"/>
                <a:cs typeface="Times New Roman"/>
              </a:rPr>
              <a:t>collector rises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response </a:t>
            </a:r>
            <a:r>
              <a:rPr sz="1200" dirty="0">
                <a:latin typeface="Times New Roman"/>
                <a:cs typeface="Times New Roman"/>
              </a:rPr>
              <a:t>to base </a:t>
            </a:r>
            <a:r>
              <a:rPr sz="1200" spc="-5" dirty="0">
                <a:latin typeface="Times New Roman"/>
                <a:cs typeface="Times New Roman"/>
              </a:rPr>
              <a:t>current.So </a:t>
            </a:r>
            <a:r>
              <a:rPr sz="1200" dirty="0">
                <a:latin typeface="Times New Roman"/>
                <a:cs typeface="Times New Roman"/>
              </a:rPr>
              <a:t>there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 </a:t>
            </a:r>
            <a:r>
              <a:rPr sz="1200" spc="-5" dirty="0">
                <a:latin typeface="Times New Roman"/>
                <a:cs typeface="Times New Roman"/>
              </a:rPr>
              <a:t>increase voltage </a:t>
            </a:r>
            <a:r>
              <a:rPr sz="1200" dirty="0">
                <a:latin typeface="Times New Roman"/>
                <a:cs typeface="Times New Roman"/>
              </a:rPr>
              <a:t>drop </a:t>
            </a:r>
            <a:r>
              <a:rPr sz="1200" spc="-5" dirty="0">
                <a:latin typeface="Times New Roman"/>
                <a:cs typeface="Times New Roman"/>
              </a:rPr>
              <a:t>across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collector load.So </a:t>
            </a:r>
            <a:r>
              <a:rPr sz="1200" dirty="0">
                <a:latin typeface="Times New Roman"/>
                <a:cs typeface="Times New Roman"/>
              </a:rPr>
              <a:t>C-E </a:t>
            </a:r>
            <a:r>
              <a:rPr sz="1200" spc="-5" dirty="0">
                <a:latin typeface="Times New Roman"/>
                <a:cs typeface="Times New Roman"/>
              </a:rPr>
              <a:t>voltage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drops.</a:t>
            </a:r>
            <a:endParaRPr sz="12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10100"/>
              </a:lnSpc>
              <a:spcBef>
                <a:spcPts val="1005"/>
              </a:spcBef>
            </a:pPr>
            <a:r>
              <a:rPr sz="1200" spc="-5" dirty="0">
                <a:latin typeface="Times New Roman"/>
                <a:cs typeface="Times New Roman"/>
              </a:rPr>
              <a:t>Because </a:t>
            </a:r>
            <a:r>
              <a:rPr sz="1200" dirty="0">
                <a:latin typeface="Times New Roman"/>
                <a:cs typeface="Times New Roman"/>
              </a:rPr>
              <a:t>of increase in </a:t>
            </a:r>
            <a:r>
              <a:rPr sz="1200" spc="-5" dirty="0">
                <a:latin typeface="Times New Roman"/>
                <a:cs typeface="Times New Roman"/>
              </a:rPr>
              <a:t>collector current, there is </a:t>
            </a:r>
            <a:r>
              <a:rPr sz="1200" dirty="0">
                <a:latin typeface="Times New Roman"/>
                <a:cs typeface="Times New Roman"/>
              </a:rPr>
              <a:t>a increase in </a:t>
            </a:r>
            <a:r>
              <a:rPr sz="1200" spc="-5" dirty="0">
                <a:latin typeface="Times New Roman"/>
                <a:cs typeface="Times New Roman"/>
              </a:rPr>
              <a:t>voltage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drift region. </a:t>
            </a:r>
            <a:r>
              <a:rPr sz="1200" dirty="0">
                <a:latin typeface="Times New Roman"/>
                <a:cs typeface="Times New Roman"/>
              </a:rPr>
              <a:t>This  eventually </a:t>
            </a:r>
            <a:r>
              <a:rPr sz="1200" spc="-5" dirty="0">
                <a:latin typeface="Times New Roman"/>
                <a:cs typeface="Times New Roman"/>
              </a:rPr>
              <a:t>reduces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reverse biased across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C-B  </a:t>
            </a:r>
            <a:r>
              <a:rPr sz="1200" spc="-5" dirty="0">
                <a:latin typeface="Times New Roman"/>
                <a:cs typeface="Times New Roman"/>
              </a:rPr>
              <a:t>junction.so n-p </a:t>
            </a:r>
            <a:r>
              <a:rPr sz="1200" dirty="0">
                <a:latin typeface="Times New Roman"/>
                <a:cs typeface="Times New Roman"/>
              </a:rPr>
              <a:t>junction </a:t>
            </a:r>
            <a:r>
              <a:rPr sz="1200" spc="-10" dirty="0">
                <a:latin typeface="Times New Roman"/>
                <a:cs typeface="Times New Roman"/>
              </a:rPr>
              <a:t>get  </a:t>
            </a:r>
            <a:r>
              <a:rPr sz="1200" spc="-5" dirty="0">
                <a:latin typeface="Times New Roman"/>
                <a:cs typeface="Times New Roman"/>
              </a:rPr>
              <a:t>smaller, at </a:t>
            </a:r>
            <a:r>
              <a:rPr sz="1200" dirty="0">
                <a:latin typeface="Times New Roman"/>
                <a:cs typeface="Times New Roman"/>
              </a:rPr>
              <a:t>some point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junction </a:t>
            </a:r>
            <a:r>
              <a:rPr sz="1200" spc="-5" dirty="0">
                <a:latin typeface="Times New Roman"/>
                <a:cs typeface="Times New Roman"/>
              </a:rPr>
              <a:t>become forward </a:t>
            </a:r>
            <a:r>
              <a:rPr sz="1200" dirty="0">
                <a:latin typeface="Times New Roman"/>
                <a:cs typeface="Times New Roman"/>
              </a:rPr>
              <a:t>bised. </a:t>
            </a:r>
            <a:r>
              <a:rPr sz="1200" spc="-5" dirty="0">
                <a:latin typeface="Times New Roman"/>
                <a:cs typeface="Times New Roman"/>
              </a:rPr>
              <a:t>So </a:t>
            </a:r>
            <a:r>
              <a:rPr sz="1200" dirty="0">
                <a:latin typeface="Times New Roman"/>
                <a:cs typeface="Times New Roman"/>
              </a:rPr>
              <a:t>now </a:t>
            </a:r>
            <a:r>
              <a:rPr sz="1200" spc="-5" dirty="0">
                <a:latin typeface="Times New Roman"/>
                <a:cs typeface="Times New Roman"/>
              </a:rPr>
              <a:t>injection </a:t>
            </a:r>
            <a:r>
              <a:rPr sz="1200" dirty="0">
                <a:latin typeface="Times New Roman"/>
                <a:cs typeface="Times New Roman"/>
              </a:rPr>
              <a:t>of holes </a:t>
            </a:r>
            <a:r>
              <a:rPr sz="1200" spc="-5" dirty="0">
                <a:latin typeface="Times New Roman"/>
                <a:cs typeface="Times New Roman"/>
              </a:rPr>
              <a:t>from  base </a:t>
            </a:r>
            <a:r>
              <a:rPr sz="1200" dirty="0">
                <a:latin typeface="Times New Roman"/>
                <a:cs typeface="Times New Roman"/>
              </a:rPr>
              <a:t>into </a:t>
            </a:r>
            <a:r>
              <a:rPr sz="1200" spc="-5" dirty="0">
                <a:latin typeface="Times New Roman"/>
                <a:cs typeface="Times New Roman"/>
              </a:rPr>
              <a:t>collector drift region occurs. Charge </a:t>
            </a:r>
            <a:r>
              <a:rPr sz="1200" dirty="0">
                <a:latin typeface="Times New Roman"/>
                <a:cs typeface="Times New Roman"/>
              </a:rPr>
              <a:t>neutrality </a:t>
            </a:r>
            <a:r>
              <a:rPr sz="1200" spc="-5" dirty="0">
                <a:latin typeface="Times New Roman"/>
                <a:cs typeface="Times New Roman"/>
              </a:rPr>
              <a:t>requires </a:t>
            </a:r>
            <a:r>
              <a:rPr sz="1200" dirty="0">
                <a:latin typeface="Times New Roman"/>
                <a:cs typeface="Times New Roman"/>
              </a:rPr>
              <a:t>the electron to be </a:t>
            </a:r>
            <a:r>
              <a:rPr sz="1200" spc="-5" dirty="0">
                <a:latin typeface="Times New Roman"/>
                <a:cs typeface="Times New Roman"/>
              </a:rPr>
              <a:t>injected 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drift region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holes. </a:t>
            </a:r>
            <a:r>
              <a:rPr sz="1200" spc="-5" dirty="0">
                <a:latin typeface="Times New Roman"/>
                <a:cs typeface="Times New Roman"/>
              </a:rPr>
              <a:t>From </a:t>
            </a:r>
            <a:r>
              <a:rPr sz="1200" dirty="0">
                <a:latin typeface="Times New Roman"/>
                <a:cs typeface="Times New Roman"/>
              </a:rPr>
              <a:t>where these </a:t>
            </a:r>
            <a:r>
              <a:rPr sz="1200" spc="-5" dirty="0">
                <a:latin typeface="Times New Roman"/>
                <a:cs typeface="Times New Roman"/>
              </a:rPr>
              <a:t>electron came. </a:t>
            </a:r>
            <a:r>
              <a:rPr sz="1200" spc="5" dirty="0">
                <a:latin typeface="Times New Roman"/>
                <a:cs typeface="Times New Roman"/>
              </a:rPr>
              <a:t>Since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large </a:t>
            </a:r>
            <a:r>
              <a:rPr sz="1200" dirty="0">
                <a:latin typeface="Times New Roman"/>
                <a:cs typeface="Times New Roman"/>
              </a:rPr>
              <a:t>no of  </a:t>
            </a:r>
            <a:r>
              <a:rPr sz="1200" spc="-5" dirty="0">
                <a:latin typeface="Times New Roman"/>
                <a:cs typeface="Times New Roman"/>
              </a:rPr>
              <a:t>electron is </a:t>
            </a:r>
            <a:r>
              <a:rPr sz="1200" dirty="0">
                <a:latin typeface="Times New Roman"/>
                <a:cs typeface="Times New Roman"/>
              </a:rPr>
              <a:t>supplied to the C-B junction via injection </a:t>
            </a:r>
            <a:r>
              <a:rPr sz="1200" spc="-5" dirty="0">
                <a:latin typeface="Times New Roman"/>
                <a:cs typeface="Times New Roman"/>
              </a:rPr>
              <a:t>from emitter and subsequent  diffusion across </a:t>
            </a:r>
            <a:r>
              <a:rPr sz="1200" dirty="0">
                <a:latin typeface="Times New Roman"/>
                <a:cs typeface="Times New Roman"/>
              </a:rPr>
              <a:t>the base. </a:t>
            </a:r>
            <a:r>
              <a:rPr sz="1200" spc="-5" dirty="0">
                <a:latin typeface="Times New Roman"/>
                <a:cs typeface="Times New Roman"/>
              </a:rPr>
              <a:t>As excess carrier </a:t>
            </a:r>
            <a:r>
              <a:rPr sz="1200" dirty="0">
                <a:latin typeface="Times New Roman"/>
                <a:cs typeface="Times New Roman"/>
              </a:rPr>
              <a:t>build up in the </a:t>
            </a:r>
            <a:r>
              <a:rPr sz="1200" spc="-5" dirty="0">
                <a:latin typeface="Times New Roman"/>
                <a:cs typeface="Times New Roman"/>
              </a:rPr>
              <a:t>drift region begins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occur  quasi saturation region is entered. As </a:t>
            </a:r>
            <a:r>
              <a:rPr sz="1200" dirty="0">
                <a:latin typeface="Times New Roman"/>
                <a:cs typeface="Times New Roman"/>
              </a:rPr>
              <a:t>the injected </a:t>
            </a:r>
            <a:r>
              <a:rPr sz="1200" spc="-5" dirty="0">
                <a:latin typeface="Times New Roman"/>
                <a:cs typeface="Times New Roman"/>
              </a:rPr>
              <a:t>carrires increase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drift region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382" y="4002150"/>
            <a:ext cx="3479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MODULE </a:t>
            </a:r>
            <a:r>
              <a:rPr dirty="0"/>
              <a:t>-</a:t>
            </a:r>
            <a:r>
              <a:rPr spc="-70" dirty="0"/>
              <a:t> </a:t>
            </a: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69441"/>
            <a:ext cx="575310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1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gradually shotred out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voltage across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drift region drops. </a:t>
            </a: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quasi </a:t>
            </a:r>
            <a:r>
              <a:rPr sz="1200" spc="-5" dirty="0">
                <a:latin typeface="Times New Roman"/>
                <a:cs typeface="Times New Roman"/>
              </a:rPr>
              <a:t>saturation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drift region is </a:t>
            </a:r>
            <a:r>
              <a:rPr sz="1200" dirty="0">
                <a:latin typeface="Times New Roman"/>
                <a:cs typeface="Times New Roman"/>
              </a:rPr>
              <a:t>not completely shorted out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high </a:t>
            </a:r>
            <a:r>
              <a:rPr sz="1200" dirty="0">
                <a:latin typeface="Times New Roman"/>
                <a:cs typeface="Times New Roman"/>
              </a:rPr>
              <a:t>level </a:t>
            </a:r>
            <a:r>
              <a:rPr sz="1200" spc="-5" dirty="0">
                <a:latin typeface="Times New Roman"/>
                <a:cs typeface="Times New Roman"/>
              </a:rPr>
              <a:t>injection.Hard saturation obtained  when excess carrier </a:t>
            </a:r>
            <a:r>
              <a:rPr sz="1200" dirty="0">
                <a:latin typeface="Times New Roman"/>
                <a:cs typeface="Times New Roman"/>
              </a:rPr>
              <a:t>density </a:t>
            </a:r>
            <a:r>
              <a:rPr sz="1200" spc="-5" dirty="0">
                <a:latin typeface="Times New Roman"/>
                <a:cs typeface="Times New Roman"/>
              </a:rPr>
              <a:t>reaches </a:t>
            </a:r>
            <a:r>
              <a:rPr sz="1200" dirty="0">
                <a:latin typeface="Times New Roman"/>
                <a:cs typeface="Times New Roman"/>
              </a:rPr>
              <a:t>the n+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side.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8890" algn="just">
              <a:lnSpc>
                <a:spcPct val="110000"/>
              </a:lnSpc>
            </a:pPr>
            <a:r>
              <a:rPr sz="1200" spc="-5" dirty="0">
                <a:latin typeface="Times New Roman"/>
                <a:cs typeface="Times New Roman"/>
              </a:rPr>
              <a:t>During </a:t>
            </a:r>
            <a:r>
              <a:rPr sz="1200" dirty="0">
                <a:latin typeface="Times New Roman"/>
                <a:cs typeface="Times New Roman"/>
              </a:rPr>
              <a:t>quasi </a:t>
            </a:r>
            <a:r>
              <a:rPr sz="1200" spc="-5" dirty="0">
                <a:latin typeface="Times New Roman"/>
                <a:cs typeface="Times New Roman"/>
              </a:rPr>
              <a:t>saturation,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rate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collector fall.Hard saturation occurs when excess  carriers </a:t>
            </a:r>
            <a:r>
              <a:rPr sz="1200" dirty="0">
                <a:latin typeface="Times New Roman"/>
                <a:cs typeface="Times New Roman"/>
              </a:rPr>
              <a:t>have completely </a:t>
            </a:r>
            <a:r>
              <a:rPr sz="1200" spc="-5" dirty="0">
                <a:latin typeface="Times New Roman"/>
                <a:cs typeface="Times New Roman"/>
              </a:rPr>
              <a:t>swept across </a:t>
            </a:r>
            <a:r>
              <a:rPr sz="1200" dirty="0">
                <a:latin typeface="Times New Roman"/>
                <a:cs typeface="Times New Roman"/>
              </a:rPr>
              <a:t>the drift </a:t>
            </a:r>
            <a:r>
              <a:rPr sz="1200" spc="-5" dirty="0">
                <a:latin typeface="Times New Roman"/>
                <a:cs typeface="Times New Roman"/>
              </a:rPr>
              <a:t>region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13786" y="7736204"/>
            <a:ext cx="23348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THYRISTOR</a:t>
            </a:r>
            <a:r>
              <a:rPr sz="1400" b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PROTECTION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8463533"/>
            <a:ext cx="2240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OVER VOLTAGE</a:t>
            </a:r>
            <a:r>
              <a:rPr sz="1200" b="1" i="1" spc="240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PROTECTION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8788145"/>
            <a:ext cx="40055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Over voltage </a:t>
            </a:r>
            <a:r>
              <a:rPr sz="1200" dirty="0">
                <a:latin typeface="Times New Roman"/>
                <a:cs typeface="Times New Roman"/>
              </a:rPr>
              <a:t>occurring during the switching </a:t>
            </a:r>
            <a:r>
              <a:rPr sz="1200" spc="-5" dirty="0">
                <a:latin typeface="Times New Roman"/>
                <a:cs typeface="Times New Roman"/>
              </a:rPr>
              <a:t>operation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causes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95872" y="8788145"/>
            <a:ext cx="1291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0520" algn="l"/>
              </a:tabLst>
            </a:pPr>
            <a:r>
              <a:rPr sz="1200" dirty="0">
                <a:latin typeface="Times New Roman"/>
                <a:cs typeface="Times New Roman"/>
              </a:rPr>
              <a:t>the	</a:t>
            </a:r>
            <a:r>
              <a:rPr sz="1200" spc="-5" dirty="0">
                <a:latin typeface="Times New Roman"/>
                <a:cs typeface="Times New Roman"/>
              </a:rPr>
              <a:t>failure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SCR.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9120378"/>
            <a:ext cx="2919730" cy="53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INTERNAL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OVERVOLTAGE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due to the operating </a:t>
            </a:r>
            <a:r>
              <a:rPr sz="1200" spc="-5" dirty="0">
                <a:latin typeface="Times New Roman"/>
                <a:cs typeface="Times New Roman"/>
              </a:rPr>
              <a:t>condition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SCR.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504" y="869441"/>
            <a:ext cx="5859145" cy="942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43180">
              <a:lnSpc>
                <a:spcPct val="1101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During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commutation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SCR ,when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anode current decays </a:t>
            </a:r>
            <a:r>
              <a:rPr sz="1200" dirty="0">
                <a:latin typeface="Times New Roman"/>
                <a:cs typeface="Times New Roman"/>
              </a:rPr>
              <a:t>to zero </a:t>
            </a:r>
            <a:r>
              <a:rPr sz="1200" spc="-5" dirty="0">
                <a:latin typeface="Times New Roman"/>
                <a:cs typeface="Times New Roman"/>
              </a:rPr>
              <a:t>anode current  reverses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due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stored 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changes.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First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reverse 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current  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rises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peak 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value,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then 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reverse</a:t>
            </a:r>
            <a:endParaRPr sz="12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430"/>
              </a:spcBef>
              <a:tabLst>
                <a:tab pos="635000" algn="l"/>
                <a:tab pos="1292225" algn="l"/>
                <a:tab pos="3693795" algn="l"/>
                <a:tab pos="4168775" algn="l"/>
                <a:tab pos="4959985" algn="l"/>
              </a:tabLst>
            </a:pPr>
            <a:r>
              <a:rPr sz="1200" spc="-5" dirty="0">
                <a:latin typeface="Times New Roman"/>
                <a:cs typeface="Times New Roman"/>
              </a:rPr>
              <a:t>current	reduces	</a:t>
            </a:r>
            <a:r>
              <a:rPr sz="1200" dirty="0">
                <a:latin typeface="Times New Roman"/>
                <a:cs typeface="Times New Roman"/>
              </a:rPr>
              <a:t>abruptly  with  large</a:t>
            </a:r>
            <a:r>
              <a:rPr sz="1200" spc="-160" dirty="0">
                <a:latin typeface="Times New Roman"/>
                <a:cs typeface="Times New Roman"/>
              </a:rPr>
              <a:t> </a:t>
            </a:r>
            <a:r>
              <a:rPr sz="1800" spc="-30" baseline="18518" dirty="0">
                <a:latin typeface="Cambria Math"/>
                <a:cs typeface="Cambria Math"/>
              </a:rPr>
              <a:t>𝑑𝑖</a:t>
            </a:r>
            <a:r>
              <a:rPr sz="1200" spc="-20" dirty="0">
                <a:latin typeface="Cambria Math"/>
                <a:cs typeface="Cambria Math"/>
              </a:rPr>
              <a:t>⁄</a:t>
            </a:r>
            <a:r>
              <a:rPr sz="1800" spc="-30" baseline="-25462" dirty="0">
                <a:latin typeface="Cambria Math"/>
                <a:cs typeface="Cambria Math"/>
              </a:rPr>
              <a:t>𝑑𝑡</a:t>
            </a:r>
            <a:r>
              <a:rPr sz="1200" spc="-20" dirty="0">
                <a:latin typeface="Times New Roman"/>
                <a:cs typeface="Times New Roman"/>
              </a:rPr>
              <a:t>.</a:t>
            </a:r>
            <a:r>
              <a:rPr sz="1200" spc="2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During	series	</a:t>
            </a:r>
            <a:r>
              <a:rPr sz="1200" dirty="0">
                <a:latin typeface="Times New Roman"/>
                <a:cs typeface="Times New Roman"/>
              </a:rPr>
              <a:t>inductance	of  </a:t>
            </a:r>
            <a:r>
              <a:rPr sz="1200" spc="-5" dirty="0">
                <a:latin typeface="Times New Roman"/>
                <a:cs typeface="Times New Roman"/>
              </a:rPr>
              <a:t>SCR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large</a:t>
            </a:r>
            <a:endParaRPr sz="12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735"/>
              </a:spcBef>
            </a:pPr>
            <a:r>
              <a:rPr sz="1200" spc="-5" dirty="0">
                <a:latin typeface="Times New Roman"/>
                <a:cs typeface="Times New Roman"/>
              </a:rPr>
              <a:t>transient large </a:t>
            </a:r>
            <a:r>
              <a:rPr sz="1200" dirty="0">
                <a:latin typeface="Times New Roman"/>
                <a:cs typeface="Times New Roman"/>
              </a:rPr>
              <a:t>voltage i.e </a:t>
            </a:r>
            <a:r>
              <a:rPr sz="1200" dirty="0">
                <a:latin typeface="Cambria Math"/>
                <a:cs typeface="Cambria Math"/>
              </a:rPr>
              <a:t>𝐿 </a:t>
            </a:r>
            <a:r>
              <a:rPr sz="1800" spc="-37" baseline="18518" dirty="0">
                <a:latin typeface="Cambria Math"/>
                <a:cs typeface="Cambria Math"/>
              </a:rPr>
              <a:t>𝑑𝑖</a:t>
            </a:r>
            <a:r>
              <a:rPr sz="1200" spc="-25" dirty="0">
                <a:latin typeface="Cambria Math"/>
                <a:cs typeface="Cambria Math"/>
              </a:rPr>
              <a:t>⁄</a:t>
            </a:r>
            <a:r>
              <a:rPr sz="1800" spc="-37" baseline="-25462" dirty="0">
                <a:latin typeface="Cambria Math"/>
                <a:cs typeface="Cambria Math"/>
              </a:rPr>
              <a:t>𝑑𝑡</a:t>
            </a:r>
            <a:r>
              <a:rPr sz="1200" spc="-25" dirty="0">
                <a:latin typeface="Times New Roman"/>
                <a:cs typeface="Times New Roman"/>
              </a:rPr>
              <a:t>.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generated.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2297938"/>
            <a:ext cx="4575175" cy="1064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EXTERNAL OVER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VOLTAGE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due to </a:t>
            </a:r>
            <a:r>
              <a:rPr sz="1200" spc="-5" dirty="0">
                <a:latin typeface="Times New Roman"/>
                <a:cs typeface="Times New Roman"/>
              </a:rPr>
              <a:t>external </a:t>
            </a:r>
            <a:r>
              <a:rPr sz="1200" dirty="0">
                <a:latin typeface="Times New Roman"/>
                <a:cs typeface="Times New Roman"/>
              </a:rPr>
              <a:t>supply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load </a:t>
            </a:r>
            <a:r>
              <a:rPr sz="1200" spc="-5" dirty="0">
                <a:latin typeface="Times New Roman"/>
                <a:cs typeface="Times New Roman"/>
              </a:rPr>
              <a:t>condition.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is because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of</a:t>
            </a:r>
            <a:endParaRPr sz="120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spcBef>
                <a:spcPts val="1140"/>
              </a:spcBef>
              <a:buAutoNum type="arabicPeriod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interruption </a:t>
            </a:r>
            <a:r>
              <a:rPr sz="1200" dirty="0">
                <a:latin typeface="Times New Roman"/>
                <a:cs typeface="Times New Roman"/>
              </a:rPr>
              <a:t>of current flow in </a:t>
            </a: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dirty="0">
                <a:latin typeface="Times New Roman"/>
                <a:cs typeface="Times New Roman"/>
              </a:rPr>
              <a:t>inductive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circuit.</a:t>
            </a:r>
            <a:endParaRPr sz="120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Lightening strokes </a:t>
            </a:r>
            <a:r>
              <a:rPr sz="1200" dirty="0">
                <a:latin typeface="Times New Roman"/>
                <a:cs typeface="Times New Roman"/>
              </a:rPr>
              <a:t>on the lines </a:t>
            </a:r>
            <a:r>
              <a:rPr sz="1200" spc="-5" dirty="0">
                <a:latin typeface="Times New Roman"/>
                <a:cs typeface="Times New Roman"/>
              </a:rPr>
              <a:t>feeding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thyristor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17464" y="3482466"/>
            <a:ext cx="364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o</a:t>
            </a:r>
            <a:r>
              <a:rPr sz="1200" spc="5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ur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98404" y="3482466"/>
            <a:ext cx="356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w</a:t>
            </a:r>
            <a:r>
              <a:rPr sz="1200" dirty="0">
                <a:latin typeface="Times New Roman"/>
                <a:cs typeface="Times New Roman"/>
              </a:rPr>
              <a:t>h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604" y="3464178"/>
            <a:ext cx="4617085" cy="427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  <a:tabLst>
                <a:tab pos="2739390" algn="l"/>
              </a:tabLst>
            </a:pPr>
            <a:r>
              <a:rPr sz="1200" spc="-5" dirty="0">
                <a:latin typeface="Times New Roman"/>
                <a:cs typeface="Times New Roman"/>
              </a:rPr>
              <a:t>Suppose   </a:t>
            </a:r>
            <a:r>
              <a:rPr sz="1200" dirty="0">
                <a:latin typeface="Times New Roman"/>
                <a:cs typeface="Times New Roman"/>
              </a:rPr>
              <a:t>a   </a:t>
            </a:r>
            <a:r>
              <a:rPr sz="1200" spc="-5" dirty="0">
                <a:latin typeface="Times New Roman"/>
                <a:cs typeface="Times New Roman"/>
              </a:rPr>
              <a:t>SCR converter is   fed</a:t>
            </a:r>
            <a:r>
              <a:rPr sz="1200" spc="-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from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	</a:t>
            </a:r>
            <a:r>
              <a:rPr sz="1200" spc="-5" dirty="0">
                <a:latin typeface="Times New Roman"/>
                <a:cs typeface="Times New Roman"/>
              </a:rPr>
              <a:t>transformer, </a:t>
            </a:r>
            <a:r>
              <a:rPr sz="1200" dirty="0">
                <a:latin typeface="Times New Roman"/>
                <a:cs typeface="Times New Roman"/>
              </a:rPr>
              <a:t>voltage transient  </a:t>
            </a:r>
            <a:r>
              <a:rPr sz="1200" spc="-5" dirty="0">
                <a:latin typeface="Times New Roman"/>
                <a:cs typeface="Times New Roman"/>
              </a:rPr>
              <a:t>transformer </a:t>
            </a:r>
            <a:r>
              <a:rPr sz="1200" dirty="0">
                <a:latin typeface="Times New Roman"/>
                <a:cs typeface="Times New Roman"/>
              </a:rPr>
              <a:t>primary will </a:t>
            </a:r>
            <a:r>
              <a:rPr sz="1200" spc="-5" dirty="0">
                <a:latin typeface="Times New Roman"/>
                <a:cs typeface="Times New Roman"/>
              </a:rPr>
              <a:t>energise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2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de-energised.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9153" y="3994530"/>
            <a:ext cx="3583304" cy="831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4160">
              <a:lnSpc>
                <a:spcPct val="11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This overvoltages </a:t>
            </a:r>
            <a:r>
              <a:rPr sz="1200" dirty="0">
                <a:latin typeface="Times New Roman"/>
                <a:cs typeface="Times New Roman"/>
              </a:rPr>
              <a:t>cause </a:t>
            </a:r>
            <a:r>
              <a:rPr sz="1200" spc="-5" dirty="0">
                <a:latin typeface="Times New Roman"/>
                <a:cs typeface="Times New Roman"/>
              </a:rPr>
              <a:t>random </a:t>
            </a:r>
            <a:r>
              <a:rPr sz="1200" dirty="0">
                <a:latin typeface="Times New Roman"/>
                <a:cs typeface="Times New Roman"/>
              </a:rPr>
              <a:t>turn </a:t>
            </a:r>
            <a:r>
              <a:rPr sz="1200" spc="-5" dirty="0">
                <a:latin typeface="Times New Roman"/>
                <a:cs typeface="Times New Roman"/>
              </a:rPr>
              <a:t>ON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a SCR.  The </a:t>
            </a:r>
            <a:r>
              <a:rPr sz="1200" spc="-5" dirty="0">
                <a:latin typeface="Times New Roman"/>
                <a:cs typeface="Times New Roman"/>
              </a:rPr>
              <a:t>effect </a:t>
            </a:r>
            <a:r>
              <a:rPr sz="1200" dirty="0">
                <a:latin typeface="Times New Roman"/>
                <a:cs typeface="Times New Roman"/>
              </a:rPr>
              <a:t>of overvoltage </a:t>
            </a:r>
            <a:r>
              <a:rPr sz="1200" spc="-5" dirty="0">
                <a:latin typeface="Times New Roman"/>
                <a:cs typeface="Times New Roman"/>
              </a:rPr>
              <a:t>is minimized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using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5"/>
              </a:spcBef>
              <a:buAutoNum type="arabicPeriod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RC</a:t>
            </a:r>
            <a:r>
              <a:rPr sz="1200" spc="-5" dirty="0">
                <a:latin typeface="Times New Roman"/>
                <a:cs typeface="Times New Roman"/>
              </a:rPr>
              <a:t> circuits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Non </a:t>
            </a:r>
            <a:r>
              <a:rPr sz="1200" spc="-5" dirty="0">
                <a:latin typeface="Times New Roman"/>
                <a:cs typeface="Times New Roman"/>
              </a:rPr>
              <a:t>linear resistor called voltage </a:t>
            </a:r>
            <a:r>
              <a:rPr sz="1200" dirty="0">
                <a:latin typeface="Times New Roman"/>
                <a:cs typeface="Times New Roman"/>
              </a:rPr>
              <a:t>clamping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device.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87753" y="8189214"/>
            <a:ext cx="5069205" cy="1435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0100"/>
              </a:lnSpc>
              <a:spcBef>
                <a:spcPts val="95"/>
              </a:spcBef>
            </a:pPr>
            <a:r>
              <a:rPr sz="1200" dirty="0">
                <a:latin typeface="Times New Roman"/>
                <a:cs typeface="Times New Roman"/>
              </a:rPr>
              <a:t>Voltage clamping device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non linear </a:t>
            </a:r>
            <a:r>
              <a:rPr sz="1200" spc="-5" dirty="0">
                <a:latin typeface="Times New Roman"/>
                <a:cs typeface="Times New Roman"/>
              </a:rPr>
              <a:t>resistor.It is connected between  cathode and anode </a:t>
            </a:r>
            <a:r>
              <a:rPr sz="1200" dirty="0">
                <a:latin typeface="Times New Roman"/>
                <a:cs typeface="Times New Roman"/>
              </a:rPr>
              <a:t>of SCR. The </a:t>
            </a:r>
            <a:r>
              <a:rPr sz="1200" spc="-5" dirty="0">
                <a:latin typeface="Times New Roman"/>
                <a:cs typeface="Times New Roman"/>
              </a:rPr>
              <a:t>resistance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voltage </a:t>
            </a:r>
            <a:r>
              <a:rPr sz="1200" dirty="0">
                <a:latin typeface="Times New Roman"/>
                <a:cs typeface="Times New Roman"/>
              </a:rPr>
              <a:t>clamping </a:t>
            </a:r>
            <a:r>
              <a:rPr sz="1200" spc="-5" dirty="0">
                <a:latin typeface="Times New Roman"/>
                <a:cs typeface="Times New Roman"/>
              </a:rPr>
              <a:t>device  decreases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increasing voltages. </a:t>
            </a:r>
            <a:r>
              <a:rPr sz="1200" dirty="0">
                <a:latin typeface="Times New Roman"/>
                <a:cs typeface="Times New Roman"/>
              </a:rPr>
              <a:t>During </a:t>
            </a:r>
            <a:r>
              <a:rPr sz="1200" spc="-5" dirty="0">
                <a:latin typeface="Times New Roman"/>
                <a:cs typeface="Times New Roman"/>
              </a:rPr>
              <a:t>normal working condition </a:t>
            </a:r>
            <a:r>
              <a:rPr sz="1200" dirty="0">
                <a:latin typeface="Times New Roman"/>
                <a:cs typeface="Times New Roman"/>
              </a:rPr>
              <a:t>Voltage  </a:t>
            </a:r>
            <a:r>
              <a:rPr sz="1200" spc="-5" dirty="0">
                <a:latin typeface="Times New Roman"/>
                <a:cs typeface="Times New Roman"/>
              </a:rPr>
              <a:t>clamping </a:t>
            </a:r>
            <a:r>
              <a:rPr sz="1200" dirty="0">
                <a:latin typeface="Times New Roman"/>
                <a:cs typeface="Times New Roman"/>
              </a:rPr>
              <a:t>(V.C) </a:t>
            </a:r>
            <a:r>
              <a:rPr sz="1200" spc="-5" dirty="0">
                <a:latin typeface="Times New Roman"/>
                <a:cs typeface="Times New Roman"/>
              </a:rPr>
              <a:t>device has high resistance, </a:t>
            </a:r>
            <a:r>
              <a:rPr sz="1200" dirty="0">
                <a:latin typeface="Times New Roman"/>
                <a:cs typeface="Times New Roman"/>
              </a:rPr>
              <a:t>drawing only </a:t>
            </a:r>
            <a:r>
              <a:rPr sz="1200" spc="-5" dirty="0">
                <a:latin typeface="Times New Roman"/>
                <a:cs typeface="Times New Roman"/>
              </a:rPr>
              <a:t>leakage current.  </a:t>
            </a:r>
            <a:r>
              <a:rPr sz="1200" dirty="0">
                <a:latin typeface="Times New Roman"/>
                <a:cs typeface="Times New Roman"/>
              </a:rPr>
              <a:t>When </a:t>
            </a:r>
            <a:r>
              <a:rPr sz="1200" spc="-5" dirty="0">
                <a:latin typeface="Times New Roman"/>
                <a:cs typeface="Times New Roman"/>
              </a:rPr>
              <a:t>voltage </a:t>
            </a:r>
            <a:r>
              <a:rPr sz="1200" dirty="0">
                <a:latin typeface="Times New Roman"/>
                <a:cs typeface="Times New Roman"/>
              </a:rPr>
              <a:t>surge </a:t>
            </a:r>
            <a:r>
              <a:rPr sz="1200" spc="-5" dirty="0">
                <a:latin typeface="Times New Roman"/>
                <a:cs typeface="Times New Roman"/>
              </a:rPr>
              <a:t>appears voltage clamping </a:t>
            </a:r>
            <a:r>
              <a:rPr sz="1200" dirty="0">
                <a:latin typeface="Times New Roman"/>
                <a:cs typeface="Times New Roman"/>
              </a:rPr>
              <a:t>device </a:t>
            </a:r>
            <a:r>
              <a:rPr sz="1200" spc="-5" dirty="0">
                <a:latin typeface="Times New Roman"/>
                <a:cs typeface="Times New Roman"/>
              </a:rPr>
              <a:t>offers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low resistance and </a:t>
            </a:r>
            <a:r>
              <a:rPr sz="1200" dirty="0">
                <a:latin typeface="Times New Roman"/>
                <a:cs typeface="Times New Roman"/>
              </a:rPr>
              <a:t>it  </a:t>
            </a:r>
            <a:r>
              <a:rPr sz="1200" spc="-5" dirty="0">
                <a:latin typeface="Times New Roman"/>
                <a:cs typeface="Times New Roman"/>
              </a:rPr>
              <a:t>create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virtual </a:t>
            </a:r>
            <a:r>
              <a:rPr sz="1200" dirty="0">
                <a:latin typeface="Times New Roman"/>
                <a:cs typeface="Times New Roman"/>
              </a:rPr>
              <a:t>short </a:t>
            </a:r>
            <a:r>
              <a:rPr sz="1200" spc="-5" dirty="0">
                <a:latin typeface="Times New Roman"/>
                <a:cs typeface="Times New Roman"/>
              </a:rPr>
              <a:t>circuit across </a:t>
            </a:r>
            <a:r>
              <a:rPr sz="1200" dirty="0">
                <a:latin typeface="Times New Roman"/>
                <a:cs typeface="Times New Roman"/>
              </a:rPr>
              <a:t>the SCR. </a:t>
            </a:r>
            <a:r>
              <a:rPr sz="1200" spc="-5" dirty="0">
                <a:latin typeface="Times New Roman"/>
                <a:cs typeface="Times New Roman"/>
              </a:rPr>
              <a:t>Hence voltage across SCR is  clamped </a:t>
            </a:r>
            <a:r>
              <a:rPr sz="1200" dirty="0">
                <a:latin typeface="Times New Roman"/>
                <a:cs typeface="Times New Roman"/>
              </a:rPr>
              <a:t>to a safe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value.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90650" y="4971684"/>
            <a:ext cx="5932547" cy="3108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7753" y="869441"/>
            <a:ext cx="5068570" cy="4258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  <a:tabLst>
                <a:tab pos="531495" algn="l"/>
              </a:tabLst>
            </a:pPr>
            <a:r>
              <a:rPr sz="1200" dirty="0">
                <a:latin typeface="Times New Roman"/>
                <a:cs typeface="Times New Roman"/>
              </a:rPr>
              <a:t>When	</a:t>
            </a:r>
            <a:r>
              <a:rPr sz="1200" spc="-5" dirty="0">
                <a:latin typeface="Times New Roman"/>
                <a:cs typeface="Times New Roman"/>
              </a:rPr>
              <a:t>surge condition over </a:t>
            </a:r>
            <a:r>
              <a:rPr sz="1200" dirty="0">
                <a:latin typeface="Times New Roman"/>
                <a:cs typeface="Times New Roman"/>
              </a:rPr>
              <a:t>voltage clamping </a:t>
            </a:r>
            <a:r>
              <a:rPr sz="1200" spc="-5" dirty="0">
                <a:latin typeface="Times New Roman"/>
                <a:cs typeface="Times New Roman"/>
              </a:rPr>
              <a:t>device returns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high resistance  state.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Times New Roman"/>
                <a:cs typeface="Times New Roman"/>
              </a:rPr>
              <a:t>e.g.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voltage </a:t>
            </a:r>
            <a:r>
              <a:rPr sz="1200" dirty="0">
                <a:latin typeface="Times New Roman"/>
                <a:cs typeface="Times New Roman"/>
              </a:rPr>
              <a:t>clamping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device</a:t>
            </a:r>
            <a:endParaRPr sz="1200">
              <a:latin typeface="Times New Roman"/>
              <a:cs typeface="Times New Roman"/>
            </a:endParaRPr>
          </a:p>
          <a:p>
            <a:pPr marL="12700" marR="3156585">
              <a:lnSpc>
                <a:spcPct val="110000"/>
              </a:lnSpc>
              <a:spcBef>
                <a:spcPts val="10"/>
              </a:spcBef>
              <a:buSzPct val="91666"/>
              <a:buAutoNum type="arabicPeriod"/>
              <a:tabLst>
                <a:tab pos="127635" algn="l"/>
              </a:tabLst>
            </a:pPr>
            <a:r>
              <a:rPr sz="1200" spc="-5" dirty="0">
                <a:latin typeface="Times New Roman"/>
                <a:cs typeface="Times New Roman"/>
              </a:rPr>
              <a:t>Seleniumthyrector </a:t>
            </a:r>
            <a:r>
              <a:rPr sz="1200" dirty="0">
                <a:latin typeface="Times New Roman"/>
                <a:cs typeface="Times New Roman"/>
              </a:rPr>
              <a:t>diodes  </a:t>
            </a:r>
            <a:r>
              <a:rPr sz="1200" spc="-5" dirty="0">
                <a:latin typeface="Times New Roman"/>
                <a:cs typeface="Times New Roman"/>
              </a:rPr>
              <a:t>2.Metal </a:t>
            </a:r>
            <a:r>
              <a:rPr sz="1200" dirty="0">
                <a:latin typeface="Times New Roman"/>
                <a:cs typeface="Times New Roman"/>
              </a:rPr>
              <a:t>Oxide </a:t>
            </a:r>
            <a:r>
              <a:rPr sz="1200" spc="-5" dirty="0">
                <a:latin typeface="Times New Roman"/>
                <a:cs typeface="Times New Roman"/>
              </a:rPr>
              <a:t>varistors  3.Avalanche </a:t>
            </a:r>
            <a:r>
              <a:rPr sz="1200" dirty="0">
                <a:latin typeface="Times New Roman"/>
                <a:cs typeface="Times New Roman"/>
              </a:rPr>
              <a:t>diode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supressors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OVER </a:t>
            </a:r>
            <a:r>
              <a:rPr sz="1200" dirty="0">
                <a:latin typeface="Times New Roman"/>
                <a:cs typeface="Times New Roman"/>
              </a:rPr>
              <a:t>CURRENT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PROTECTION</a:t>
            </a:r>
            <a:endParaRPr sz="1200">
              <a:latin typeface="Times New Roman"/>
              <a:cs typeface="Times New Roman"/>
            </a:endParaRPr>
          </a:p>
          <a:p>
            <a:pPr marL="12700" marR="360045">
              <a:lnSpc>
                <a:spcPct val="110000"/>
              </a:lnSpc>
            </a:pPr>
            <a:r>
              <a:rPr sz="1200" spc="-5" dirty="0">
                <a:latin typeface="Times New Roman"/>
                <a:cs typeface="Times New Roman"/>
              </a:rPr>
              <a:t>Long </a:t>
            </a:r>
            <a:r>
              <a:rPr sz="1200" dirty="0">
                <a:latin typeface="Times New Roman"/>
                <a:cs typeface="Times New Roman"/>
              </a:rPr>
              <a:t>duration </a:t>
            </a:r>
            <a:r>
              <a:rPr sz="1200" spc="-5" dirty="0">
                <a:latin typeface="Times New Roman"/>
                <a:cs typeface="Times New Roman"/>
              </a:rPr>
              <a:t>operation </a:t>
            </a:r>
            <a:r>
              <a:rPr sz="1200" dirty="0">
                <a:latin typeface="Times New Roman"/>
                <a:cs typeface="Times New Roman"/>
              </a:rPr>
              <a:t>of SCR, during </a:t>
            </a:r>
            <a:r>
              <a:rPr sz="1200" spc="-5" dirty="0">
                <a:latin typeface="Times New Roman"/>
                <a:cs typeface="Times New Roman"/>
              </a:rPr>
              <a:t>over current causes </a:t>
            </a:r>
            <a:r>
              <a:rPr sz="1200" dirty="0">
                <a:latin typeface="Times New Roman"/>
                <a:cs typeface="Times New Roman"/>
              </a:rPr>
              <a:t>the  1.junction </a:t>
            </a:r>
            <a:r>
              <a:rPr sz="1200" spc="-5" dirty="0">
                <a:latin typeface="Times New Roman"/>
                <a:cs typeface="Times New Roman"/>
              </a:rPr>
              <a:t>temp.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SCR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rise above </a:t>
            </a:r>
            <a:r>
              <a:rPr sz="1200" dirty="0">
                <a:latin typeface="Times New Roman"/>
                <a:cs typeface="Times New Roman"/>
              </a:rPr>
              <a:t>the rated </a:t>
            </a:r>
            <a:r>
              <a:rPr sz="1200" spc="-5" dirty="0">
                <a:latin typeface="Times New Roman"/>
                <a:cs typeface="Times New Roman"/>
              </a:rPr>
              <a:t>value,causing </a:t>
            </a:r>
            <a:r>
              <a:rPr sz="1200" dirty="0">
                <a:latin typeface="Times New Roman"/>
                <a:cs typeface="Times New Roman"/>
              </a:rPr>
              <a:t>permanent  </a:t>
            </a:r>
            <a:r>
              <a:rPr sz="1200" spc="-5" dirty="0">
                <a:latin typeface="Times New Roman"/>
                <a:cs typeface="Times New Roman"/>
              </a:rPr>
              <a:t>damage </a:t>
            </a:r>
            <a:r>
              <a:rPr sz="1200" dirty="0">
                <a:latin typeface="Times New Roman"/>
                <a:cs typeface="Times New Roman"/>
              </a:rPr>
              <a:t>to device.</a:t>
            </a:r>
            <a:endParaRPr sz="1200">
              <a:latin typeface="Times New Roman"/>
              <a:cs typeface="Times New Roman"/>
            </a:endParaRPr>
          </a:p>
          <a:p>
            <a:pPr marL="12700" marR="2266315">
              <a:lnSpc>
                <a:spcPct val="1100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SCR is protected from overcurrent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using  </a:t>
            </a:r>
            <a:r>
              <a:rPr sz="1200" spc="-5" dirty="0">
                <a:latin typeface="Times New Roman"/>
                <a:cs typeface="Times New Roman"/>
              </a:rPr>
              <a:t>1.Circuit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breakers</a:t>
            </a:r>
            <a:endParaRPr sz="1200">
              <a:latin typeface="Times New Roman"/>
              <a:cs typeface="Times New Roman"/>
            </a:endParaRPr>
          </a:p>
          <a:p>
            <a:pPr marL="127635" indent="-114935">
              <a:lnSpc>
                <a:spcPct val="100000"/>
              </a:lnSpc>
              <a:spcBef>
                <a:spcPts val="150"/>
              </a:spcBef>
              <a:buSzPct val="91666"/>
              <a:buAutoNum type="arabicPeriod" startAt="2"/>
              <a:tabLst>
                <a:tab pos="127635" algn="l"/>
              </a:tabLst>
            </a:pPr>
            <a:r>
              <a:rPr sz="1200" spc="-5" dirty="0">
                <a:latin typeface="Times New Roman"/>
                <a:cs typeface="Times New Roman"/>
              </a:rPr>
              <a:t>Fast </a:t>
            </a:r>
            <a:r>
              <a:rPr sz="1200" dirty="0">
                <a:latin typeface="Times New Roman"/>
                <a:cs typeface="Times New Roman"/>
              </a:rPr>
              <a:t>acting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fuses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Times New Roman"/>
                <a:cs typeface="Times New Roman"/>
              </a:rPr>
              <a:t>Proper co-ordination is essential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because</a:t>
            </a:r>
            <a:endParaRPr sz="1200">
              <a:latin typeface="Times New Roman"/>
              <a:cs typeface="Times New Roman"/>
            </a:endParaRPr>
          </a:p>
          <a:p>
            <a:pPr marL="12700" marR="931544">
              <a:lnSpc>
                <a:spcPct val="1100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1..fault current has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interrupted </a:t>
            </a:r>
            <a:r>
              <a:rPr sz="1200" dirty="0">
                <a:latin typeface="Times New Roman"/>
                <a:cs typeface="Times New Roman"/>
              </a:rPr>
              <a:t>before </a:t>
            </a:r>
            <a:r>
              <a:rPr sz="1200" spc="-5" dirty="0">
                <a:latin typeface="Times New Roman"/>
                <a:cs typeface="Times New Roman"/>
              </a:rPr>
              <a:t>SCR gets </a:t>
            </a:r>
            <a:r>
              <a:rPr sz="1200" dirty="0">
                <a:latin typeface="Times New Roman"/>
                <a:cs typeface="Times New Roman"/>
              </a:rPr>
              <a:t>damaged.  2.only faulty branches of the </a:t>
            </a:r>
            <a:r>
              <a:rPr sz="1200" spc="-5" dirty="0">
                <a:latin typeface="Times New Roman"/>
                <a:cs typeface="Times New Roman"/>
              </a:rPr>
              <a:t>network </a:t>
            </a:r>
            <a:r>
              <a:rPr sz="1200" dirty="0">
                <a:latin typeface="Times New Roman"/>
                <a:cs typeface="Times New Roman"/>
              </a:rPr>
              <a:t>has to be</a:t>
            </a:r>
            <a:r>
              <a:rPr sz="1200" spc="2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replaced.</a:t>
            </a:r>
            <a:endParaRPr sz="1200">
              <a:latin typeface="Times New Roman"/>
              <a:cs typeface="Times New Roman"/>
            </a:endParaRPr>
          </a:p>
          <a:p>
            <a:pPr marL="12700" marR="6985">
              <a:lnSpc>
                <a:spcPct val="110000"/>
              </a:lnSpc>
              <a:tabLst>
                <a:tab pos="335280" algn="l"/>
              </a:tabLst>
            </a:pP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stiff supply </a:t>
            </a:r>
            <a:r>
              <a:rPr sz="1200" spc="-5" dirty="0">
                <a:latin typeface="Times New Roman"/>
                <a:cs typeface="Times New Roman"/>
              </a:rPr>
              <a:t>network,source </a:t>
            </a:r>
            <a:r>
              <a:rPr sz="1200" dirty="0">
                <a:latin typeface="Times New Roman"/>
                <a:cs typeface="Times New Roman"/>
              </a:rPr>
              <a:t>has </a:t>
            </a:r>
            <a:r>
              <a:rPr sz="1200" spc="-5" dirty="0">
                <a:latin typeface="Times New Roman"/>
                <a:cs typeface="Times New Roman"/>
              </a:rPr>
              <a:t>negligible impedance.So </a:t>
            </a:r>
            <a:r>
              <a:rPr sz="1200" dirty="0">
                <a:latin typeface="Times New Roman"/>
                <a:cs typeface="Times New Roman"/>
              </a:rPr>
              <a:t>in such </a:t>
            </a:r>
            <a:r>
              <a:rPr sz="1200" spc="-5" dirty="0">
                <a:latin typeface="Times New Roman"/>
                <a:cs typeface="Times New Roman"/>
              </a:rPr>
              <a:t>system  </a:t>
            </a:r>
            <a:r>
              <a:rPr sz="1200" dirty="0">
                <a:latin typeface="Times New Roman"/>
                <a:cs typeface="Times New Roman"/>
              </a:rPr>
              <a:t>the	</a:t>
            </a:r>
            <a:r>
              <a:rPr sz="1200" spc="-5" dirty="0">
                <a:latin typeface="Times New Roman"/>
                <a:cs typeface="Times New Roman"/>
              </a:rPr>
              <a:t>magnitude and rate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rise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current is </a:t>
            </a:r>
            <a:r>
              <a:rPr sz="1200" dirty="0">
                <a:latin typeface="Times New Roman"/>
                <a:cs typeface="Times New Roman"/>
              </a:rPr>
              <a:t>not </a:t>
            </a:r>
            <a:r>
              <a:rPr sz="1200" spc="-5" dirty="0">
                <a:latin typeface="Times New Roman"/>
                <a:cs typeface="Times New Roman"/>
              </a:rPr>
              <a:t>limited.Fault current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hence</a:t>
            </a:r>
            <a:endParaRPr sz="1200">
              <a:latin typeface="Times New Roman"/>
              <a:cs typeface="Times New Roman"/>
            </a:endParaRPr>
          </a:p>
          <a:p>
            <a:pPr marL="12700" marR="2366010">
              <a:lnSpc>
                <a:spcPct val="110000"/>
              </a:lnSpc>
              <a:spcBef>
                <a:spcPts val="10"/>
              </a:spcBef>
            </a:pPr>
            <a:r>
              <a:rPr sz="1200" dirty="0">
                <a:latin typeface="Times New Roman"/>
                <a:cs typeface="Times New Roman"/>
              </a:rPr>
              <a:t>junction </a:t>
            </a:r>
            <a:r>
              <a:rPr sz="1200" spc="-5" dirty="0">
                <a:latin typeface="Times New Roman"/>
                <a:cs typeface="Times New Roman"/>
              </a:rPr>
              <a:t>temp rises </a:t>
            </a:r>
            <a:r>
              <a:rPr sz="1200" dirty="0">
                <a:latin typeface="Times New Roman"/>
                <a:cs typeface="Times New Roman"/>
              </a:rPr>
              <a:t>in a </a:t>
            </a:r>
            <a:r>
              <a:rPr sz="1200" spc="-5" dirty="0">
                <a:latin typeface="Times New Roman"/>
                <a:cs typeface="Times New Roman"/>
              </a:rPr>
              <a:t>few miliseconds.  POINTS TO BE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NOTED-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01503" y="5321934"/>
            <a:ext cx="2253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3895" algn="l"/>
                <a:tab pos="1344930" algn="l"/>
                <a:tab pos="1969135" algn="l"/>
              </a:tabLst>
            </a:pPr>
            <a:r>
              <a:rPr sz="1200" spc="10" dirty="0">
                <a:latin typeface="Times New Roman"/>
                <a:cs typeface="Times New Roman"/>
              </a:rPr>
              <a:t>m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spc="-15" dirty="0">
                <a:latin typeface="Times New Roman"/>
                <a:cs typeface="Times New Roman"/>
              </a:rPr>
              <a:t>g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l	ov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rlo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d	</a:t>
            </a:r>
            <a:r>
              <a:rPr sz="1200" spc="-5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nt	</a:t>
            </a:r>
            <a:r>
              <a:rPr sz="1200" spc="10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v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7753" y="5102478"/>
            <a:ext cx="4870450" cy="103314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Proper coordination between </a:t>
            </a:r>
            <a:r>
              <a:rPr sz="1200" dirty="0">
                <a:latin typeface="Times New Roman"/>
                <a:cs typeface="Times New Roman"/>
              </a:rPr>
              <a:t>fast acting </a:t>
            </a:r>
            <a:r>
              <a:rPr sz="1200" spc="-5" dirty="0">
                <a:latin typeface="Times New Roman"/>
                <a:cs typeface="Times New Roman"/>
              </a:rPr>
              <a:t>fuse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thyristor is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essential.</a:t>
            </a:r>
            <a:endParaRPr sz="1200">
              <a:latin typeface="Times New Roman"/>
              <a:cs typeface="Times New Roman"/>
            </a:endParaRPr>
          </a:p>
          <a:p>
            <a:pPr marL="241300" marR="2160270" indent="-228600">
              <a:lnSpc>
                <a:spcPct val="110000"/>
              </a:lnSpc>
              <a:buAutoNum type="arabicPeriod"/>
              <a:tabLst>
                <a:tab pos="241300" algn="l"/>
                <a:tab pos="986790" algn="l"/>
                <a:tab pos="1218565" algn="l"/>
                <a:tab pos="1771014" algn="l"/>
                <a:tab pos="2202180" algn="l"/>
              </a:tabLst>
            </a:pP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fuse	</a:t>
            </a:r>
            <a:r>
              <a:rPr sz="1200" spc="-5" dirty="0">
                <a:latin typeface="Times New Roman"/>
                <a:cs typeface="Times New Roman"/>
              </a:rPr>
              <a:t>is	always	rated	</a:t>
            </a:r>
            <a:r>
              <a:rPr sz="1200" dirty="0">
                <a:latin typeface="Times New Roman"/>
                <a:cs typeface="Times New Roman"/>
              </a:rPr>
              <a:t>to carry  </a:t>
            </a:r>
            <a:r>
              <a:rPr sz="1200" spc="-5" dirty="0">
                <a:latin typeface="Times New Roman"/>
                <a:cs typeface="Times New Roman"/>
              </a:rPr>
              <a:t>definite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period.</a:t>
            </a:r>
            <a:endParaRPr sz="1200">
              <a:latin typeface="Times New Roman"/>
              <a:cs typeface="Times New Roman"/>
            </a:endParaRPr>
          </a:p>
          <a:p>
            <a:pPr marL="241300" marR="2164715" indent="-228600">
              <a:lnSpc>
                <a:spcPct val="110100"/>
              </a:lnSpc>
              <a:spcBef>
                <a:spcPts val="15"/>
              </a:spcBef>
              <a:buAutoNum type="arabicPeriod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peak </a:t>
            </a:r>
            <a:r>
              <a:rPr sz="1200" dirty="0">
                <a:latin typeface="Times New Roman"/>
                <a:cs typeface="Times New Roman"/>
              </a:rPr>
              <a:t>let </a:t>
            </a:r>
            <a:r>
              <a:rPr sz="1200" spc="-5" dirty="0">
                <a:latin typeface="Times New Roman"/>
                <a:cs typeface="Times New Roman"/>
              </a:rPr>
              <a:t>through current through  rating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SCR.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7753" y="6128384"/>
            <a:ext cx="2722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1825" algn="l"/>
              </a:tabLst>
            </a:pPr>
            <a:r>
              <a:rPr sz="1200" dirty="0">
                <a:latin typeface="Times New Roman"/>
                <a:cs typeface="Times New Roman"/>
              </a:rPr>
              <a:t>4.   The	</a:t>
            </a:r>
            <a:r>
              <a:rPr sz="1200" spc="-5" dirty="0">
                <a:latin typeface="Times New Roman"/>
                <a:cs typeface="Times New Roman"/>
              </a:rPr>
              <a:t>voltage across </a:t>
            </a:r>
            <a:r>
              <a:rPr sz="1200" dirty="0">
                <a:latin typeface="Times New Roman"/>
                <a:cs typeface="Times New Roman"/>
              </a:rPr>
              <a:t>the fuse</a:t>
            </a:r>
            <a:r>
              <a:rPr sz="1200" spc="20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during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3141" y="5725794"/>
            <a:ext cx="2280920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SCR </a:t>
            </a:r>
            <a:r>
              <a:rPr sz="1200" dirty="0">
                <a:latin typeface="Times New Roman"/>
                <a:cs typeface="Times New Roman"/>
              </a:rPr>
              <a:t>must   be  </a:t>
            </a:r>
            <a:r>
              <a:rPr sz="1200" spc="-5" dirty="0">
                <a:latin typeface="Times New Roman"/>
                <a:cs typeface="Times New Roman"/>
              </a:rPr>
              <a:t>less   </a:t>
            </a:r>
            <a:r>
              <a:rPr sz="1200" dirty="0">
                <a:latin typeface="Times New Roman"/>
                <a:cs typeface="Times New Roman"/>
              </a:rPr>
              <a:t>than   </a:t>
            </a:r>
            <a:r>
              <a:rPr sz="1200" spc="-5" dirty="0">
                <a:latin typeface="Times New Roman"/>
                <a:cs typeface="Times New Roman"/>
              </a:rPr>
              <a:t>sub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cycle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77470">
              <a:lnSpc>
                <a:spcPct val="100000"/>
              </a:lnSpc>
              <a:tabLst>
                <a:tab pos="1708785" algn="l"/>
              </a:tabLst>
            </a:pPr>
            <a:r>
              <a:rPr sz="1200" dirty="0">
                <a:latin typeface="Times New Roman"/>
                <a:cs typeface="Times New Roman"/>
              </a:rPr>
              <a:t>arcing   time 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spc="2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called	arcing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7753" y="6309740"/>
            <a:ext cx="5071745" cy="833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>
              <a:lnSpc>
                <a:spcPct val="110800"/>
              </a:lnSpc>
              <a:spcBef>
                <a:spcPts val="100"/>
              </a:spcBef>
              <a:tabLst>
                <a:tab pos="912494" algn="l"/>
                <a:tab pos="1501140" algn="l"/>
                <a:tab pos="2692400" algn="l"/>
                <a:tab pos="4007485" algn="l"/>
              </a:tabLst>
            </a:pPr>
            <a:r>
              <a:rPr sz="1200" dirty="0">
                <a:latin typeface="Times New Roman"/>
                <a:cs typeface="Times New Roman"/>
              </a:rPr>
              <a:t>recovery	</a:t>
            </a:r>
            <a:r>
              <a:rPr sz="1200" spc="-5" dirty="0">
                <a:latin typeface="Times New Roman"/>
                <a:cs typeface="Times New Roman"/>
              </a:rPr>
              <a:t>voltage	and  is</a:t>
            </a:r>
            <a:r>
              <a:rPr sz="1200" spc="2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equal</a:t>
            </a:r>
            <a:r>
              <a:rPr sz="1200" spc="25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	sum  of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2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source	voltage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emf  </a:t>
            </a:r>
            <a:r>
              <a:rPr sz="1200" spc="-5" dirty="0">
                <a:latin typeface="Times New Roman"/>
                <a:cs typeface="Times New Roman"/>
              </a:rPr>
              <a:t>induced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circuit inductance </a:t>
            </a:r>
            <a:r>
              <a:rPr sz="1200" dirty="0">
                <a:latin typeface="Times New Roman"/>
                <a:cs typeface="Times New Roman"/>
              </a:rPr>
              <a:t>during </a:t>
            </a:r>
            <a:r>
              <a:rPr sz="1200" spc="-5" dirty="0">
                <a:latin typeface="Times New Roman"/>
                <a:cs typeface="Times New Roman"/>
              </a:rPr>
              <a:t>arcing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time.</a:t>
            </a:r>
            <a:endParaRPr sz="1200">
              <a:latin typeface="Times New Roman"/>
              <a:cs typeface="Times New Roman"/>
            </a:endParaRPr>
          </a:p>
          <a:p>
            <a:pPr marL="241300" marR="6985" indent="-228600">
              <a:lnSpc>
                <a:spcPct val="110000"/>
              </a:lnSpc>
              <a:tabLst>
                <a:tab pos="3589654" algn="l"/>
                <a:tab pos="4099560" algn="l"/>
              </a:tabLst>
            </a:pPr>
            <a:r>
              <a:rPr sz="1200" dirty="0">
                <a:latin typeface="Times New Roman"/>
                <a:cs typeface="Times New Roman"/>
              </a:rPr>
              <a:t>5.   </a:t>
            </a:r>
            <a:r>
              <a:rPr sz="1200" spc="-5" dirty="0">
                <a:latin typeface="Times New Roman"/>
                <a:cs typeface="Times New Roman"/>
              </a:rPr>
              <a:t>On abrupt   interruption   </a:t>
            </a:r>
            <a:r>
              <a:rPr sz="1200" dirty="0">
                <a:latin typeface="Times New Roman"/>
                <a:cs typeface="Times New Roman"/>
              </a:rPr>
              <a:t>of fuse</a:t>
            </a:r>
            <a:r>
              <a:rPr sz="1200" spc="3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current,</a:t>
            </a:r>
            <a:r>
              <a:rPr sz="1200" spc="-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induce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emf	would	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high, </a:t>
            </a:r>
            <a:r>
              <a:rPr sz="1200" dirty="0">
                <a:latin typeface="Times New Roman"/>
                <a:cs typeface="Times New Roman"/>
              </a:rPr>
              <a:t>which  </a:t>
            </a:r>
            <a:r>
              <a:rPr sz="1200" spc="-5" dirty="0">
                <a:latin typeface="Times New Roman"/>
                <a:cs typeface="Times New Roman"/>
              </a:rPr>
              <a:t>results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high </a:t>
            </a:r>
            <a:r>
              <a:rPr sz="1200" dirty="0">
                <a:latin typeface="Times New Roman"/>
                <a:cs typeface="Times New Roman"/>
              </a:rPr>
              <a:t>arcing </a:t>
            </a:r>
            <a:r>
              <a:rPr sz="1200" spc="-5" dirty="0">
                <a:latin typeface="Times New Roman"/>
                <a:cs typeface="Times New Roman"/>
              </a:rPr>
              <a:t>voltage.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8504" y="7917560"/>
            <a:ext cx="5884545" cy="1511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Circuit Breaker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(C.B)</a:t>
            </a:r>
            <a:endParaRPr sz="1400">
              <a:latin typeface="Times New Roman"/>
              <a:cs typeface="Times New Roman"/>
            </a:endParaRPr>
          </a:p>
          <a:p>
            <a:pPr marL="76200" marR="68580" algn="just">
              <a:lnSpc>
                <a:spcPct val="111400"/>
              </a:lnSpc>
              <a:spcBef>
                <a:spcPts val="1025"/>
              </a:spcBef>
            </a:pPr>
            <a:r>
              <a:rPr sz="1200" spc="-5" dirty="0">
                <a:latin typeface="Times New Roman"/>
                <a:cs typeface="Times New Roman"/>
              </a:rPr>
              <a:t>C.B. has </a:t>
            </a:r>
            <a:r>
              <a:rPr sz="1200" dirty="0">
                <a:latin typeface="Times New Roman"/>
                <a:cs typeface="Times New Roman"/>
              </a:rPr>
              <a:t>long tripping time. </a:t>
            </a:r>
            <a:r>
              <a:rPr sz="1200" spc="-5" dirty="0">
                <a:latin typeface="Times New Roman"/>
                <a:cs typeface="Times New Roman"/>
              </a:rPr>
              <a:t>So </a:t>
            </a:r>
            <a:r>
              <a:rPr sz="120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used for protecting </a:t>
            </a:r>
            <a:r>
              <a:rPr sz="1200" dirty="0">
                <a:latin typeface="Times New Roman"/>
                <a:cs typeface="Times New Roman"/>
              </a:rPr>
              <a:t>the device against continuous  </a:t>
            </a:r>
            <a:r>
              <a:rPr sz="1200" spc="-5" dirty="0">
                <a:latin typeface="Times New Roman"/>
                <a:cs typeface="Times New Roman"/>
              </a:rPr>
              <a:t>overload current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against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surge current </a:t>
            </a:r>
            <a:r>
              <a:rPr sz="1200" dirty="0">
                <a:latin typeface="Times New Roman"/>
                <a:cs typeface="Times New Roman"/>
              </a:rPr>
              <a:t>for long </a:t>
            </a:r>
            <a:r>
              <a:rPr sz="1200" spc="-5" dirty="0">
                <a:latin typeface="Times New Roman"/>
                <a:cs typeface="Times New Roman"/>
              </a:rPr>
              <a:t>duration. </a:t>
            </a: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order that fuse  </a:t>
            </a:r>
            <a:r>
              <a:rPr sz="1200" spc="-5" dirty="0">
                <a:latin typeface="Times New Roman"/>
                <a:cs typeface="Times New Roman"/>
              </a:rPr>
              <a:t>protects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thyristor </a:t>
            </a:r>
            <a:r>
              <a:rPr sz="1200" dirty="0">
                <a:latin typeface="Times New Roman"/>
                <a:cs typeface="Times New Roman"/>
              </a:rPr>
              <a:t>realiably the </a:t>
            </a:r>
            <a:r>
              <a:rPr sz="1200" spc="30" dirty="0">
                <a:latin typeface="Cambria Math"/>
                <a:cs typeface="Cambria Math"/>
              </a:rPr>
              <a:t>𝐼</a:t>
            </a:r>
            <a:r>
              <a:rPr sz="1275" spc="44" baseline="29411" dirty="0">
                <a:latin typeface="Cambria Math"/>
                <a:cs typeface="Cambria Math"/>
              </a:rPr>
              <a:t>2</a:t>
            </a:r>
            <a:r>
              <a:rPr sz="1200" spc="30" dirty="0">
                <a:latin typeface="Cambria Math"/>
                <a:cs typeface="Cambria Math"/>
              </a:rPr>
              <a:t>𝑡 </a:t>
            </a:r>
            <a:r>
              <a:rPr sz="1200" dirty="0">
                <a:latin typeface="Times New Roman"/>
                <a:cs typeface="Times New Roman"/>
              </a:rPr>
              <a:t>rating of fuse current must be </a:t>
            </a:r>
            <a:r>
              <a:rPr sz="1200" spc="-5" dirty="0">
                <a:latin typeface="Times New Roman"/>
                <a:cs typeface="Times New Roman"/>
              </a:rPr>
              <a:t>less </a:t>
            </a:r>
            <a:r>
              <a:rPr sz="1200" dirty="0">
                <a:latin typeface="Times New Roman"/>
                <a:cs typeface="Times New Roman"/>
              </a:rPr>
              <a:t>than that of  SCR.</a:t>
            </a:r>
            <a:endParaRPr sz="12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1140"/>
              </a:spcBef>
            </a:pPr>
            <a:r>
              <a:rPr sz="1200" spc="-5" dirty="0">
                <a:latin typeface="Times New Roman"/>
                <a:cs typeface="Times New Roman"/>
              </a:rPr>
              <a:t>ELECTRONIC CROWBAR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PROTECTION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7983"/>
            <a:ext cx="5756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2270" algn="l"/>
                <a:tab pos="2688590" algn="l"/>
                <a:tab pos="3422650" algn="l"/>
                <a:tab pos="5005070" algn="l"/>
              </a:tabLst>
            </a:pPr>
            <a:r>
              <a:rPr sz="1200" spc="-5" dirty="0">
                <a:latin typeface="Times New Roman"/>
                <a:cs typeface="Times New Roman"/>
              </a:rPr>
              <a:t>For	overcurrent   protection </a:t>
            </a:r>
            <a:r>
              <a:rPr sz="1200" spc="2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25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power	converter	</a:t>
            </a:r>
            <a:r>
              <a:rPr sz="1200" dirty="0">
                <a:latin typeface="Times New Roman"/>
                <a:cs typeface="Times New Roman"/>
              </a:rPr>
              <a:t>using </a:t>
            </a:r>
            <a:r>
              <a:rPr sz="1200" spc="2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SCR,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electronic	crowbar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1089405"/>
            <a:ext cx="5034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9670" algn="l"/>
                <a:tab pos="1624965" algn="l"/>
                <a:tab pos="2290445" algn="l"/>
                <a:tab pos="3010535" algn="l"/>
                <a:tab pos="4185920" algn="l"/>
                <a:tab pos="4546600" algn="l"/>
              </a:tabLst>
            </a:pPr>
            <a:r>
              <a:rPr sz="1200" dirty="0">
                <a:latin typeface="Times New Roman"/>
                <a:cs typeface="Times New Roman"/>
              </a:rPr>
              <a:t>used.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It</a:t>
            </a:r>
            <a:r>
              <a:rPr sz="1200" spc="25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provide	</a:t>
            </a:r>
            <a:r>
              <a:rPr sz="1200" spc="-5" dirty="0">
                <a:latin typeface="Times New Roman"/>
                <a:cs typeface="Times New Roman"/>
              </a:rPr>
              <a:t>rapid	isolation	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power	converter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before	</a:t>
            </a:r>
            <a:r>
              <a:rPr sz="1200" spc="5" dirty="0">
                <a:latin typeface="Times New Roman"/>
                <a:cs typeface="Times New Roman"/>
              </a:rPr>
              <a:t>any	</a:t>
            </a:r>
            <a:r>
              <a:rPr sz="1200" spc="-5" dirty="0">
                <a:latin typeface="Times New Roman"/>
                <a:cs typeface="Times New Roman"/>
              </a:rPr>
              <a:t>damage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92783" y="1089405"/>
            <a:ext cx="461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cc</a:t>
            </a:r>
            <a:r>
              <a:rPr sz="1200" spc="10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rs.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4232274"/>
            <a:ext cx="2600960" cy="1231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Calibri"/>
                <a:cs typeface="Calibri"/>
              </a:rPr>
              <a:t>HEAT PROTECTION-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To protect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SCR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1100" dirty="0">
                <a:latin typeface="Calibri"/>
                <a:cs typeface="Calibri"/>
              </a:rPr>
              <a:t>From the </a:t>
            </a:r>
            <a:r>
              <a:rPr sz="1100" spc="-5" dirty="0">
                <a:latin typeface="Calibri"/>
                <a:cs typeface="Calibri"/>
              </a:rPr>
              <a:t>local</a:t>
            </a:r>
            <a:r>
              <a:rPr sz="1100" spc="2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spots</a:t>
            </a:r>
            <a:endParaRPr sz="1100">
              <a:latin typeface="Calibri"/>
              <a:cs typeface="Calibri"/>
            </a:endParaRPr>
          </a:p>
          <a:p>
            <a:pPr marL="469265" indent="-228600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469900" algn="l"/>
              </a:tabLst>
            </a:pPr>
            <a:r>
              <a:rPr sz="1100" dirty="0">
                <a:latin typeface="Calibri"/>
                <a:cs typeface="Calibri"/>
              </a:rPr>
              <a:t>Temp</a:t>
            </a:r>
            <a:r>
              <a:rPr sz="1100" spc="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rise</a:t>
            </a:r>
            <a:endParaRPr sz="11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240"/>
              </a:spcBef>
            </a:pPr>
            <a:r>
              <a:rPr sz="1100" spc="-5" dirty="0">
                <a:latin typeface="Calibri"/>
                <a:cs typeface="Calibri"/>
              </a:rPr>
              <a:t>SCRs </a:t>
            </a:r>
            <a:r>
              <a:rPr sz="1100" dirty="0">
                <a:latin typeface="Calibri"/>
                <a:cs typeface="Calibri"/>
              </a:rPr>
              <a:t>are mounted over </a:t>
            </a:r>
            <a:r>
              <a:rPr sz="1100" spc="-5" dirty="0">
                <a:latin typeface="Calibri"/>
                <a:cs typeface="Calibri"/>
              </a:rPr>
              <a:t>heat</a:t>
            </a:r>
            <a:r>
              <a:rPr sz="1100" spc="18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sinks.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5591682"/>
            <a:ext cx="3314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G</a:t>
            </a:r>
            <a:r>
              <a:rPr sz="1100" spc="-5" dirty="0">
                <a:latin typeface="Calibri"/>
                <a:cs typeface="Calibri"/>
              </a:rPr>
              <a:t>ATE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5074" y="5591682"/>
            <a:ext cx="8077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Calibri"/>
                <a:cs typeface="Calibri"/>
              </a:rPr>
              <a:t>PROTECTION-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8486393"/>
            <a:ext cx="4179570" cy="1035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Gate circuit </a:t>
            </a:r>
            <a:r>
              <a:rPr sz="1100" spc="-5" dirty="0">
                <a:latin typeface="Calibri"/>
                <a:cs typeface="Calibri"/>
              </a:rPr>
              <a:t>should </a:t>
            </a:r>
            <a:r>
              <a:rPr sz="1100" dirty="0">
                <a:latin typeface="Calibri"/>
                <a:cs typeface="Calibri"/>
              </a:rPr>
              <a:t>also </a:t>
            </a:r>
            <a:r>
              <a:rPr sz="1100" spc="-10" dirty="0">
                <a:latin typeface="Calibri"/>
                <a:cs typeface="Calibri"/>
              </a:rPr>
              <a:t>be </a:t>
            </a:r>
            <a:r>
              <a:rPr sz="1100" spc="-5" dirty="0">
                <a:latin typeface="Calibri"/>
                <a:cs typeface="Calibri"/>
              </a:rPr>
              <a:t>protected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from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1100" spc="-5" dirty="0">
                <a:latin typeface="Calibri"/>
                <a:cs typeface="Calibri"/>
              </a:rPr>
              <a:t>Overvoltages</a:t>
            </a:r>
            <a:endParaRPr sz="1100">
              <a:latin typeface="Calibri"/>
              <a:cs typeface="Calibri"/>
            </a:endParaRPr>
          </a:p>
          <a:p>
            <a:pPr marL="469265" indent="-228600">
              <a:lnSpc>
                <a:spcPct val="100000"/>
              </a:lnSpc>
              <a:spcBef>
                <a:spcPts val="229"/>
              </a:spcBef>
              <a:buAutoNum type="arabicPeriod"/>
              <a:tabLst>
                <a:tab pos="469900" algn="l"/>
              </a:tabLst>
            </a:pPr>
            <a:r>
              <a:rPr sz="1100" dirty="0">
                <a:latin typeface="Calibri"/>
                <a:cs typeface="Calibri"/>
              </a:rPr>
              <a:t>Overcurrents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Overvoltage across </a:t>
            </a:r>
            <a:r>
              <a:rPr sz="1100" dirty="0">
                <a:latin typeface="Calibri"/>
                <a:cs typeface="Calibri"/>
              </a:rPr>
              <a:t>the gate circuit causes the </a:t>
            </a:r>
            <a:r>
              <a:rPr sz="1100" spc="-5" dirty="0">
                <a:latin typeface="Calibri"/>
                <a:cs typeface="Calibri"/>
              </a:rPr>
              <a:t>false triggering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SCR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3450" y="1317484"/>
            <a:ext cx="5916817" cy="278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3450" y="5809009"/>
            <a:ext cx="5929898" cy="25431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06102" y="892556"/>
            <a:ext cx="7994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diode</a:t>
            </a:r>
            <a:r>
              <a:rPr sz="1100" spc="19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across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62431"/>
            <a:ext cx="4771390" cy="745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300"/>
              </a:lnSpc>
              <a:spcBef>
                <a:spcPts val="100"/>
              </a:spcBef>
              <a:tabLst>
                <a:tab pos="361315" algn="l"/>
              </a:tabLst>
            </a:pPr>
            <a:r>
              <a:rPr sz="1100" dirty="0">
                <a:latin typeface="Calibri"/>
                <a:cs typeface="Calibri"/>
              </a:rPr>
              <a:t>Overcurrent raise the </a:t>
            </a:r>
            <a:r>
              <a:rPr sz="1100" spc="-5" dirty="0">
                <a:latin typeface="Calibri"/>
                <a:cs typeface="Calibri"/>
              </a:rPr>
              <a:t>junction temperature. Overvoltage protection </a:t>
            </a:r>
            <a:r>
              <a:rPr sz="1100" dirty="0">
                <a:latin typeface="Calibri"/>
                <a:cs typeface="Calibri"/>
              </a:rPr>
              <a:t>is </a:t>
            </a:r>
            <a:r>
              <a:rPr sz="1100" spc="-5" dirty="0">
                <a:latin typeface="Calibri"/>
                <a:cs typeface="Calibri"/>
              </a:rPr>
              <a:t>by zener  </a:t>
            </a:r>
            <a:r>
              <a:rPr sz="1100" dirty="0">
                <a:latin typeface="Calibri"/>
                <a:cs typeface="Calibri"/>
              </a:rPr>
              <a:t>the	</a:t>
            </a:r>
            <a:r>
              <a:rPr sz="1100" spc="-5" dirty="0">
                <a:latin typeface="Calibri"/>
                <a:cs typeface="Calibri"/>
              </a:rPr>
              <a:t>gate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circuit.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INSULATED GATE BIPOLAR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TRANSISTOR(IGBT)-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1737106"/>
            <a:ext cx="5704840" cy="1103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BASIC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CONSTRUCTION-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5080">
              <a:lnSpc>
                <a:spcPct val="117000"/>
              </a:lnSpc>
              <a:spcBef>
                <a:spcPts val="5"/>
              </a:spcBef>
            </a:pPr>
            <a:r>
              <a:rPr sz="1100" spc="-5" dirty="0">
                <a:latin typeface="Calibri"/>
                <a:cs typeface="Calibri"/>
              </a:rPr>
              <a:t>The n+ layer substrate at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drain </a:t>
            </a:r>
            <a:r>
              <a:rPr sz="1100" dirty="0">
                <a:latin typeface="Calibri"/>
                <a:cs typeface="Calibri"/>
              </a:rPr>
              <a:t>in the </a:t>
            </a:r>
            <a:r>
              <a:rPr sz="1100" spc="-5" dirty="0">
                <a:latin typeface="Calibri"/>
                <a:cs typeface="Calibri"/>
              </a:rPr>
              <a:t>power MOSFET </a:t>
            </a:r>
            <a:r>
              <a:rPr sz="1100" dirty="0">
                <a:latin typeface="Calibri"/>
                <a:cs typeface="Calibri"/>
              </a:rPr>
              <a:t>is </a:t>
            </a:r>
            <a:r>
              <a:rPr sz="1100" spc="-5" dirty="0">
                <a:latin typeface="Calibri"/>
                <a:cs typeface="Calibri"/>
              </a:rPr>
              <a:t>substituted by p+ layer substrate  </a:t>
            </a:r>
            <a:r>
              <a:rPr sz="1100" dirty="0">
                <a:latin typeface="Calibri"/>
                <a:cs typeface="Calibri"/>
              </a:rPr>
              <a:t>and called </a:t>
            </a:r>
            <a:r>
              <a:rPr sz="1100" spc="-10" dirty="0">
                <a:latin typeface="Calibri"/>
                <a:cs typeface="Calibri"/>
              </a:rPr>
              <a:t>as </a:t>
            </a:r>
            <a:r>
              <a:rPr sz="1100" spc="-5" dirty="0">
                <a:latin typeface="Calibri"/>
                <a:cs typeface="Calibri"/>
              </a:rPr>
              <a:t>collector. When </a:t>
            </a:r>
            <a:r>
              <a:rPr sz="1100" dirty="0">
                <a:latin typeface="Calibri"/>
                <a:cs typeface="Calibri"/>
              </a:rPr>
              <a:t>gate to </a:t>
            </a:r>
            <a:r>
              <a:rPr sz="1100" spc="-5" dirty="0">
                <a:latin typeface="Calibri"/>
                <a:cs typeface="Calibri"/>
              </a:rPr>
              <a:t>emitter voltage </a:t>
            </a:r>
            <a:r>
              <a:rPr sz="1100" dirty="0">
                <a:latin typeface="Calibri"/>
                <a:cs typeface="Calibri"/>
              </a:rPr>
              <a:t>is </a:t>
            </a:r>
            <a:r>
              <a:rPr sz="1100" spc="-5" dirty="0">
                <a:latin typeface="Calibri"/>
                <a:cs typeface="Calibri"/>
              </a:rPr>
              <a:t>positive,n- channel </a:t>
            </a:r>
            <a:r>
              <a:rPr sz="1100" dirty="0">
                <a:latin typeface="Calibri"/>
                <a:cs typeface="Calibri"/>
              </a:rPr>
              <a:t>is </a:t>
            </a:r>
            <a:r>
              <a:rPr sz="1100" spc="-5" dirty="0">
                <a:latin typeface="Calibri"/>
                <a:cs typeface="Calibri"/>
              </a:rPr>
              <a:t>formed </a:t>
            </a:r>
            <a:r>
              <a:rPr sz="1100" dirty="0">
                <a:latin typeface="Calibri"/>
                <a:cs typeface="Calibri"/>
              </a:rPr>
              <a:t>in the  </a:t>
            </a:r>
            <a:r>
              <a:rPr sz="1100" spc="-5" dirty="0">
                <a:latin typeface="Calibri"/>
                <a:cs typeface="Calibri"/>
              </a:rPr>
              <a:t>p- region.This n- channel short </a:t>
            </a:r>
            <a:r>
              <a:rPr sz="1100" dirty="0">
                <a:latin typeface="Calibri"/>
                <a:cs typeface="Calibri"/>
              </a:rPr>
              <a:t>circuit the </a:t>
            </a:r>
            <a:r>
              <a:rPr sz="1100" spc="-5" dirty="0">
                <a:latin typeface="Calibri"/>
                <a:cs typeface="Calibri"/>
              </a:rPr>
              <a:t>n-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n+ </a:t>
            </a:r>
            <a:r>
              <a:rPr sz="1100" spc="-5" dirty="0">
                <a:latin typeface="Calibri"/>
                <a:cs typeface="Calibri"/>
              </a:rPr>
              <a:t>layer </a:t>
            </a:r>
            <a:r>
              <a:rPr sz="1100" dirty="0">
                <a:latin typeface="Calibri"/>
                <a:cs typeface="Calibri"/>
              </a:rPr>
              <a:t>and an </a:t>
            </a:r>
            <a:r>
              <a:rPr sz="1100" spc="-5" dirty="0">
                <a:latin typeface="Calibri"/>
                <a:cs typeface="Calibri"/>
              </a:rPr>
              <a:t>electron movement </a:t>
            </a:r>
            <a:r>
              <a:rPr sz="1100" dirty="0">
                <a:latin typeface="Calibri"/>
                <a:cs typeface="Calibri"/>
              </a:rPr>
              <a:t>in n  </a:t>
            </a:r>
            <a:r>
              <a:rPr sz="1100" spc="-5" dirty="0">
                <a:latin typeface="Calibri"/>
                <a:cs typeface="Calibri"/>
              </a:rPr>
              <a:t>channel cause hole injection </a:t>
            </a:r>
            <a:r>
              <a:rPr sz="1100" spc="-10" dirty="0">
                <a:latin typeface="Calibri"/>
                <a:cs typeface="Calibri"/>
              </a:rPr>
              <a:t>from </a:t>
            </a:r>
            <a:r>
              <a:rPr sz="1100" spc="-5" dirty="0">
                <a:latin typeface="Calibri"/>
                <a:cs typeface="Calibri"/>
              </a:rPr>
              <a:t>p+subtrate layer </a:t>
            </a:r>
            <a:r>
              <a:rPr sz="1100" dirty="0">
                <a:latin typeface="Calibri"/>
                <a:cs typeface="Calibri"/>
              </a:rPr>
              <a:t>to n-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layer.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3450" y="2864500"/>
            <a:ext cx="5937453" cy="3517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9507"/>
            <a:ext cx="565658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algn="ctr">
              <a:lnSpc>
                <a:spcPct val="100000"/>
              </a:lnSpc>
              <a:spcBef>
                <a:spcPts val="100"/>
              </a:spcBef>
            </a:pPr>
            <a:r>
              <a:rPr sz="14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POWER  </a:t>
            </a:r>
            <a:r>
              <a:rPr sz="14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MOSFET</a:t>
            </a:r>
            <a:endParaRPr sz="1400">
              <a:latin typeface="Times New Roman"/>
              <a:cs typeface="Times New Roman"/>
            </a:endParaRPr>
          </a:p>
          <a:p>
            <a:pPr marL="12700" marR="5080" indent="127635">
              <a:lnSpc>
                <a:spcPct val="110000"/>
              </a:lnSpc>
              <a:spcBef>
                <a:spcPts val="1019"/>
              </a:spcBef>
            </a:pPr>
            <a:r>
              <a:rPr sz="1200" spc="-5" dirty="0">
                <a:latin typeface="Times New Roman"/>
                <a:cs typeface="Times New Roman"/>
              </a:rPr>
              <a:t>A power MOSFET has three terminal </a:t>
            </a:r>
            <a:r>
              <a:rPr sz="1200" dirty="0">
                <a:latin typeface="Times New Roman"/>
                <a:cs typeface="Times New Roman"/>
              </a:rPr>
              <a:t>device. </a:t>
            </a:r>
            <a:r>
              <a:rPr sz="1200" spc="-5" dirty="0">
                <a:latin typeface="Times New Roman"/>
                <a:cs typeface="Times New Roman"/>
              </a:rPr>
              <a:t>Arrow indicates </a:t>
            </a:r>
            <a:r>
              <a:rPr sz="1200" dirty="0">
                <a:latin typeface="Times New Roman"/>
                <a:cs typeface="Times New Roman"/>
              </a:rPr>
              <a:t>the direction of </a:t>
            </a:r>
            <a:r>
              <a:rPr sz="1200" spc="-5" dirty="0">
                <a:latin typeface="Times New Roman"/>
                <a:cs typeface="Times New Roman"/>
              </a:rPr>
              <a:t>current  flow. MOSFET 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voltage controlled device.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operation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MOSFET depends </a:t>
            </a:r>
            <a:r>
              <a:rPr sz="1200" dirty="0">
                <a:latin typeface="Times New Roman"/>
                <a:cs typeface="Times New Roman"/>
              </a:rPr>
              <a:t>on flow  of majority </a:t>
            </a:r>
            <a:r>
              <a:rPr sz="1200" spc="-5" dirty="0">
                <a:latin typeface="Times New Roman"/>
                <a:cs typeface="Times New Roman"/>
              </a:rPr>
              <a:t>carriers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only.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21154" y="4849494"/>
            <a:ext cx="1087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(Circuit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diagram)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1540" y="4849494"/>
            <a:ext cx="1000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(circuit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symbol)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504" y="5181726"/>
            <a:ext cx="5850255" cy="4121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Switching</a:t>
            </a:r>
            <a:r>
              <a:rPr sz="12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Characteristics:-</a:t>
            </a:r>
            <a:endParaRPr sz="12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1125"/>
              </a:spcBef>
            </a:pPr>
            <a:r>
              <a:rPr sz="1200" dirty="0">
                <a:latin typeface="Times New Roman"/>
                <a:cs typeface="Times New Roman"/>
              </a:rPr>
              <a:t>The switching </a:t>
            </a:r>
            <a:r>
              <a:rPr sz="1200" spc="-5" dirty="0">
                <a:latin typeface="Times New Roman"/>
                <a:cs typeface="Times New Roman"/>
              </a:rPr>
              <a:t>characteristic is influenced </a:t>
            </a:r>
            <a:r>
              <a:rPr sz="1200" spc="10" dirty="0">
                <a:latin typeface="Times New Roman"/>
                <a:cs typeface="Times New Roman"/>
              </a:rPr>
              <a:t>by</a:t>
            </a:r>
            <a:endParaRPr sz="1200">
              <a:latin typeface="Times New Roman"/>
              <a:cs typeface="Times New Roman"/>
            </a:endParaRPr>
          </a:p>
          <a:p>
            <a:pPr marL="229870" indent="-154305">
              <a:lnSpc>
                <a:spcPct val="100000"/>
              </a:lnSpc>
              <a:spcBef>
                <a:spcPts val="1145"/>
              </a:spcBef>
              <a:buAutoNum type="arabicPeriod"/>
              <a:tabLst>
                <a:tab pos="230504" algn="l"/>
              </a:tabLst>
            </a:pPr>
            <a:r>
              <a:rPr sz="1200" spc="-5" dirty="0">
                <a:latin typeface="Times New Roman"/>
                <a:cs typeface="Times New Roman"/>
              </a:rPr>
              <a:t>Internal capacitance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device.</a:t>
            </a:r>
            <a:endParaRPr sz="1200">
              <a:latin typeface="Times New Roman"/>
              <a:cs typeface="Times New Roman"/>
            </a:endParaRPr>
          </a:p>
          <a:p>
            <a:pPr marL="76200" marR="2946400">
              <a:lnSpc>
                <a:spcPct val="179200"/>
              </a:lnSpc>
              <a:spcBef>
                <a:spcPts val="10"/>
              </a:spcBef>
              <a:buAutoNum type="arabicPeriod"/>
              <a:tabLst>
                <a:tab pos="230504" algn="l"/>
              </a:tabLst>
            </a:pPr>
            <a:r>
              <a:rPr sz="1200" spc="-5" dirty="0">
                <a:latin typeface="Times New Roman"/>
                <a:cs typeface="Times New Roman"/>
              </a:rPr>
              <a:t>Internal impedance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gate drive circuit.  Total </a:t>
            </a:r>
            <a:r>
              <a:rPr sz="1200" b="1" spc="-5" dirty="0">
                <a:latin typeface="Times New Roman"/>
                <a:cs typeface="Times New Roman"/>
              </a:rPr>
              <a:t>turn on time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divided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into</a:t>
            </a:r>
            <a:endParaRPr sz="1200">
              <a:latin typeface="Times New Roman"/>
              <a:cs typeface="Times New Roman"/>
            </a:endParaRPr>
          </a:p>
          <a:p>
            <a:pPr marL="76200" marR="4488815">
              <a:lnSpc>
                <a:spcPct val="1792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1.Turn </a:t>
            </a:r>
            <a:r>
              <a:rPr sz="1200" dirty="0">
                <a:latin typeface="Times New Roman"/>
                <a:cs typeface="Times New Roman"/>
              </a:rPr>
              <a:t>on delay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time  2.Rise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time</a:t>
            </a:r>
            <a:endParaRPr sz="1200">
              <a:latin typeface="Times New Roman"/>
              <a:cs typeface="Times New Roman"/>
            </a:endParaRPr>
          </a:p>
          <a:p>
            <a:pPr marL="76200" marR="68580" indent="152400">
              <a:lnSpc>
                <a:spcPct val="111700"/>
              </a:lnSpc>
              <a:spcBef>
                <a:spcPts val="985"/>
              </a:spcBef>
            </a:pPr>
            <a:r>
              <a:rPr sz="1200" spc="-5" dirty="0">
                <a:latin typeface="Times New Roman"/>
                <a:cs typeface="Times New Roman"/>
              </a:rPr>
              <a:t>Turn </a:t>
            </a:r>
            <a:r>
              <a:rPr sz="1200" dirty="0">
                <a:latin typeface="Times New Roman"/>
                <a:cs typeface="Times New Roman"/>
              </a:rPr>
              <a:t>on time </a:t>
            </a:r>
            <a:r>
              <a:rPr sz="1200" spc="-5" dirty="0">
                <a:latin typeface="Times New Roman"/>
                <a:cs typeface="Times New Roman"/>
              </a:rPr>
              <a:t>is affected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impedance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gate </a:t>
            </a:r>
            <a:r>
              <a:rPr sz="1200" dirty="0">
                <a:latin typeface="Times New Roman"/>
                <a:cs typeface="Times New Roman"/>
              </a:rPr>
              <a:t>drive </a:t>
            </a:r>
            <a:r>
              <a:rPr sz="1200" spc="-5" dirty="0">
                <a:latin typeface="Times New Roman"/>
                <a:cs typeface="Times New Roman"/>
              </a:rPr>
              <a:t>source. </a:t>
            </a:r>
            <a:r>
              <a:rPr sz="1200" dirty="0">
                <a:latin typeface="Times New Roman"/>
                <a:cs typeface="Times New Roman"/>
              </a:rPr>
              <a:t>During turn on delay time </a:t>
            </a:r>
            <a:r>
              <a:rPr sz="1200" spc="-5" dirty="0">
                <a:latin typeface="Times New Roman"/>
                <a:cs typeface="Times New Roman"/>
              </a:rPr>
              <a:t>gate 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source voltage attends its threshold value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mbria Math"/>
                <a:cs typeface="Cambria Math"/>
              </a:rPr>
              <a:t>𝑉</a:t>
            </a:r>
            <a:r>
              <a:rPr sz="1275" spc="-15" baseline="-16339" dirty="0">
                <a:latin typeface="Cambria Math"/>
                <a:cs typeface="Cambria Math"/>
              </a:rPr>
              <a:t>𝐺𝑆𝑇</a:t>
            </a:r>
            <a:r>
              <a:rPr sz="1200" spc="-1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76200" marR="443230" indent="190500">
              <a:lnSpc>
                <a:spcPct val="120200"/>
              </a:lnSpc>
              <a:spcBef>
                <a:spcPts val="894"/>
              </a:spcBef>
            </a:pPr>
            <a:r>
              <a:rPr sz="1200" spc="-5" dirty="0">
                <a:latin typeface="Times New Roman"/>
                <a:cs typeface="Times New Roman"/>
              </a:rPr>
              <a:t>After </a:t>
            </a:r>
            <a:r>
              <a:rPr sz="1200" spc="30" dirty="0">
                <a:latin typeface="Cambria Math"/>
                <a:cs typeface="Cambria Math"/>
              </a:rPr>
              <a:t>𝑡</a:t>
            </a:r>
            <a:r>
              <a:rPr sz="1275" spc="44" baseline="-16339" dirty="0">
                <a:latin typeface="Cambria Math"/>
                <a:cs typeface="Cambria Math"/>
              </a:rPr>
              <a:t>𝑑𝑛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during </a:t>
            </a:r>
            <a:r>
              <a:rPr sz="1200" spc="-5" dirty="0">
                <a:latin typeface="Times New Roman"/>
                <a:cs typeface="Times New Roman"/>
              </a:rPr>
              <a:t>rise </a:t>
            </a:r>
            <a:r>
              <a:rPr sz="1200" dirty="0">
                <a:latin typeface="Times New Roman"/>
                <a:cs typeface="Times New Roman"/>
              </a:rPr>
              <a:t>time </a:t>
            </a:r>
            <a:r>
              <a:rPr sz="1200" spc="-5" dirty="0">
                <a:latin typeface="Times New Roman"/>
                <a:cs typeface="Times New Roman"/>
              </a:rPr>
              <a:t>gate </a:t>
            </a:r>
            <a:r>
              <a:rPr sz="1200" dirty="0">
                <a:latin typeface="Times New Roman"/>
                <a:cs typeface="Times New Roman"/>
              </a:rPr>
              <a:t>to source </a:t>
            </a:r>
            <a:r>
              <a:rPr sz="1200" spc="-5" dirty="0">
                <a:latin typeface="Times New Roman"/>
                <a:cs typeface="Times New Roman"/>
              </a:rPr>
              <a:t>voltage rise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Cambria Math"/>
                <a:cs typeface="Cambria Math"/>
              </a:rPr>
              <a:t>𝑉</a:t>
            </a:r>
            <a:r>
              <a:rPr sz="1275" baseline="-16339" dirty="0">
                <a:latin typeface="Cambria Math"/>
                <a:cs typeface="Cambria Math"/>
              </a:rPr>
              <a:t>𝐺𝑠𝑝</a:t>
            </a:r>
            <a:r>
              <a:rPr sz="1200" dirty="0">
                <a:latin typeface="Cambria Math"/>
                <a:cs typeface="Cambria Math"/>
              </a:rPr>
              <a:t>,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voltage </a:t>
            </a:r>
            <a:r>
              <a:rPr sz="1200" dirty="0">
                <a:latin typeface="Times New Roman"/>
                <a:cs typeface="Times New Roman"/>
              </a:rPr>
              <a:t>which </a:t>
            </a:r>
            <a:r>
              <a:rPr sz="1200" spc="-5" dirty="0">
                <a:latin typeface="Times New Roman"/>
                <a:cs typeface="Times New Roman"/>
              </a:rPr>
              <a:t>is  sufficient </a:t>
            </a:r>
            <a:r>
              <a:rPr sz="1200" dirty="0">
                <a:latin typeface="Times New Roman"/>
                <a:cs typeface="Times New Roman"/>
              </a:rPr>
              <a:t>to drive the </a:t>
            </a:r>
            <a:r>
              <a:rPr sz="1200" spc="-5" dirty="0">
                <a:latin typeface="Times New Roman"/>
                <a:cs typeface="Times New Roman"/>
              </a:rPr>
              <a:t>MOSFET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ON state.</a:t>
            </a:r>
            <a:endParaRPr sz="1200">
              <a:latin typeface="Times New Roman"/>
              <a:cs typeface="Times New Roman"/>
            </a:endParaRPr>
          </a:p>
          <a:p>
            <a:pPr marL="76200" marR="414655">
              <a:lnSpc>
                <a:spcPct val="110800"/>
              </a:lnSpc>
              <a:spcBef>
                <a:spcPts val="985"/>
              </a:spcBef>
            </a:pPr>
            <a:r>
              <a:rPr sz="1200" dirty="0">
                <a:latin typeface="Times New Roman"/>
                <a:cs typeface="Times New Roman"/>
              </a:rPr>
              <a:t>The turn </a:t>
            </a:r>
            <a:r>
              <a:rPr sz="1200" spc="-5" dirty="0">
                <a:latin typeface="Times New Roman"/>
                <a:cs typeface="Times New Roman"/>
              </a:rPr>
              <a:t>off process is </a:t>
            </a:r>
            <a:r>
              <a:rPr sz="1200" dirty="0">
                <a:latin typeface="Times New Roman"/>
                <a:cs typeface="Times New Roman"/>
              </a:rPr>
              <a:t>initiated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removing the </a:t>
            </a:r>
            <a:r>
              <a:rPr sz="1200" spc="-5" dirty="0">
                <a:latin typeface="Times New Roman"/>
                <a:cs typeface="Times New Roman"/>
              </a:rPr>
              <a:t>gate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source </a:t>
            </a:r>
            <a:r>
              <a:rPr sz="1200" dirty="0">
                <a:latin typeface="Times New Roman"/>
                <a:cs typeface="Times New Roman"/>
              </a:rPr>
              <a:t>voltage. Turn off time </a:t>
            </a:r>
            <a:r>
              <a:rPr sz="1200" spc="-5" dirty="0">
                <a:latin typeface="Times New Roman"/>
                <a:cs typeface="Times New Roman"/>
              </a:rPr>
              <a:t>is  composed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turn </a:t>
            </a:r>
            <a:r>
              <a:rPr sz="1200" dirty="0">
                <a:latin typeface="Times New Roman"/>
                <a:cs typeface="Times New Roman"/>
              </a:rPr>
              <a:t>off delay time to fall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time.</a:t>
            </a:r>
            <a:endParaRPr sz="12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1140"/>
              </a:spcBef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Turn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off delay</a:t>
            </a:r>
            <a:r>
              <a:rPr sz="12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time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33450" y="2008631"/>
            <a:ext cx="3355385" cy="2714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4350" y="2008631"/>
            <a:ext cx="2129924" cy="2714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04" y="849629"/>
            <a:ext cx="5753735" cy="1049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23000"/>
              </a:lnSpc>
              <a:spcBef>
                <a:spcPts val="95"/>
              </a:spcBef>
            </a:pPr>
            <a:r>
              <a:rPr sz="1200" dirty="0">
                <a:latin typeface="Times New Roman"/>
                <a:cs typeface="Times New Roman"/>
              </a:rPr>
              <a:t>To turn </a:t>
            </a:r>
            <a:r>
              <a:rPr sz="1200" spc="-5" dirty="0">
                <a:latin typeface="Times New Roman"/>
                <a:cs typeface="Times New Roman"/>
              </a:rPr>
              <a:t>off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MOSFET </a:t>
            </a:r>
            <a:r>
              <a:rPr sz="1200" dirty="0">
                <a:latin typeface="Times New Roman"/>
                <a:cs typeface="Times New Roman"/>
              </a:rPr>
              <a:t>the input </a:t>
            </a:r>
            <a:r>
              <a:rPr sz="1200" spc="-5" dirty="0">
                <a:latin typeface="Times New Roman"/>
                <a:cs typeface="Times New Roman"/>
              </a:rPr>
              <a:t>capacitance </a:t>
            </a:r>
            <a:r>
              <a:rPr sz="1200" dirty="0">
                <a:latin typeface="Times New Roman"/>
                <a:cs typeface="Times New Roman"/>
              </a:rPr>
              <a:t>has to be </a:t>
            </a:r>
            <a:r>
              <a:rPr sz="1200" spc="-5" dirty="0">
                <a:latin typeface="Times New Roman"/>
                <a:cs typeface="Times New Roman"/>
              </a:rPr>
              <a:t>discharged </a:t>
            </a:r>
            <a:r>
              <a:rPr sz="1200" dirty="0">
                <a:latin typeface="Times New Roman"/>
                <a:cs typeface="Times New Roman"/>
              </a:rPr>
              <a:t>. During </a:t>
            </a:r>
            <a:r>
              <a:rPr sz="1200" spc="35" dirty="0">
                <a:latin typeface="Cambria Math"/>
                <a:cs typeface="Cambria Math"/>
              </a:rPr>
              <a:t>𝑡</a:t>
            </a:r>
            <a:r>
              <a:rPr sz="1275" spc="52" baseline="-16339" dirty="0">
                <a:latin typeface="Cambria Math"/>
                <a:cs typeface="Cambria Math"/>
              </a:rPr>
              <a:t>𝑑𝑓 </a:t>
            </a:r>
            <a:r>
              <a:rPr sz="1200" dirty="0">
                <a:latin typeface="Times New Roman"/>
                <a:cs typeface="Times New Roman"/>
              </a:rPr>
              <a:t>the input  </a:t>
            </a:r>
            <a:r>
              <a:rPr sz="1200" spc="-5" dirty="0">
                <a:latin typeface="Times New Roman"/>
                <a:cs typeface="Times New Roman"/>
              </a:rPr>
              <a:t>capacitance discharge </a:t>
            </a:r>
            <a:r>
              <a:rPr sz="1200" dirty="0">
                <a:latin typeface="Times New Roman"/>
                <a:cs typeface="Times New Roman"/>
              </a:rPr>
              <a:t>from </a:t>
            </a:r>
            <a:r>
              <a:rPr sz="1200" spc="-30" dirty="0">
                <a:latin typeface="Cambria Math"/>
                <a:cs typeface="Cambria Math"/>
              </a:rPr>
              <a:t>𝑉</a:t>
            </a:r>
            <a:r>
              <a:rPr sz="1275" spc="-44" baseline="-16339" dirty="0">
                <a:latin typeface="Cambria Math"/>
                <a:cs typeface="Cambria Math"/>
              </a:rPr>
              <a:t>1</a:t>
            </a:r>
            <a:r>
              <a:rPr sz="1200" spc="-30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Cambria Math"/>
                <a:cs typeface="Cambria Math"/>
              </a:rPr>
              <a:t>𝑉</a:t>
            </a:r>
            <a:r>
              <a:rPr sz="1275" baseline="-16339" dirty="0">
                <a:latin typeface="Cambria Math"/>
                <a:cs typeface="Cambria Math"/>
              </a:rPr>
              <a:t>𝐺𝑠𝑝</a:t>
            </a:r>
            <a:r>
              <a:rPr sz="1200" dirty="0">
                <a:latin typeface="Cambria Math"/>
                <a:cs typeface="Cambria Math"/>
              </a:rPr>
              <a:t>. </a:t>
            </a:r>
            <a:r>
              <a:rPr sz="1200" spc="-5" dirty="0">
                <a:latin typeface="Times New Roman"/>
                <a:cs typeface="Times New Roman"/>
              </a:rPr>
              <a:t>During </a:t>
            </a:r>
            <a:r>
              <a:rPr sz="1200" spc="-25" dirty="0">
                <a:latin typeface="Cambria Math"/>
                <a:cs typeface="Cambria Math"/>
              </a:rPr>
              <a:t>𝑡</a:t>
            </a:r>
            <a:r>
              <a:rPr sz="1275" spc="-37" baseline="-16339" dirty="0">
                <a:latin typeface="Cambria Math"/>
                <a:cs typeface="Cambria Math"/>
              </a:rPr>
              <a:t>𝑓 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fall </a:t>
            </a:r>
            <a:r>
              <a:rPr sz="1200" dirty="0">
                <a:latin typeface="Times New Roman"/>
                <a:cs typeface="Times New Roman"/>
              </a:rPr>
              <a:t>time ,the input </a:t>
            </a:r>
            <a:r>
              <a:rPr sz="1200" spc="-5" dirty="0">
                <a:latin typeface="Times New Roman"/>
                <a:cs typeface="Times New Roman"/>
              </a:rPr>
              <a:t>capacitance discharges  from </a:t>
            </a:r>
            <a:r>
              <a:rPr sz="1200" spc="-20" dirty="0">
                <a:latin typeface="Cambria Math"/>
                <a:cs typeface="Cambria Math"/>
              </a:rPr>
              <a:t>𝑉</a:t>
            </a:r>
            <a:r>
              <a:rPr sz="1275" spc="-30" baseline="-16339" dirty="0">
                <a:latin typeface="Cambria Math"/>
                <a:cs typeface="Cambria Math"/>
              </a:rPr>
              <a:t>𝐺𝑠𝑝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Cambria Math"/>
                <a:cs typeface="Cambria Math"/>
              </a:rPr>
              <a:t>𝑉</a:t>
            </a:r>
            <a:r>
              <a:rPr sz="1275" spc="-15" baseline="-16339" dirty="0">
                <a:latin typeface="Cambria Math"/>
                <a:cs typeface="Cambria Math"/>
              </a:rPr>
              <a:t>𝐺𝑆𝑇</a:t>
            </a:r>
            <a:r>
              <a:rPr sz="1200" spc="-10" dirty="0">
                <a:latin typeface="Times New Roman"/>
                <a:cs typeface="Times New Roman"/>
              </a:rPr>
              <a:t>. </a:t>
            </a:r>
            <a:r>
              <a:rPr sz="1200" dirty="0">
                <a:latin typeface="Times New Roman"/>
                <a:cs typeface="Times New Roman"/>
              </a:rPr>
              <a:t>During </a:t>
            </a:r>
            <a:r>
              <a:rPr sz="1200" spc="-25" dirty="0">
                <a:latin typeface="Cambria Math"/>
                <a:cs typeface="Cambria Math"/>
              </a:rPr>
              <a:t>𝑡</a:t>
            </a:r>
            <a:r>
              <a:rPr sz="1275" spc="-37" baseline="-16339" dirty="0">
                <a:latin typeface="Cambria Math"/>
                <a:cs typeface="Cambria Math"/>
              </a:rPr>
              <a:t>𝑓 </a:t>
            </a:r>
            <a:r>
              <a:rPr sz="1200" spc="-5" dirty="0">
                <a:latin typeface="Times New Roman"/>
                <a:cs typeface="Times New Roman"/>
              </a:rPr>
              <a:t>drain current falls </a:t>
            </a:r>
            <a:r>
              <a:rPr sz="1200" dirty="0">
                <a:latin typeface="Times New Roman"/>
                <a:cs typeface="Times New Roman"/>
              </a:rPr>
              <a:t>from </a:t>
            </a:r>
            <a:r>
              <a:rPr sz="1200" spc="-30" dirty="0">
                <a:latin typeface="Cambria Math"/>
                <a:cs typeface="Cambria Math"/>
              </a:rPr>
              <a:t>𝐼</a:t>
            </a:r>
            <a:r>
              <a:rPr sz="1275" spc="-44" baseline="-16339" dirty="0">
                <a:latin typeface="Cambria Math"/>
                <a:cs typeface="Cambria Math"/>
              </a:rPr>
              <a:t>𝐷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zero.</a:t>
            </a:r>
            <a:endParaRPr sz="1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305"/>
              </a:spcBef>
            </a:pPr>
            <a:r>
              <a:rPr sz="1200" spc="-5" dirty="0">
                <a:latin typeface="Times New Roman"/>
                <a:cs typeface="Times New Roman"/>
              </a:rPr>
              <a:t>So when </a:t>
            </a:r>
            <a:r>
              <a:rPr sz="1200" spc="-40" dirty="0">
                <a:latin typeface="Cambria Math"/>
                <a:cs typeface="Cambria Math"/>
              </a:rPr>
              <a:t>𝑉</a:t>
            </a:r>
            <a:r>
              <a:rPr sz="1275" spc="-60" baseline="-16339" dirty="0">
                <a:latin typeface="Cambria Math"/>
                <a:cs typeface="Cambria Math"/>
              </a:rPr>
              <a:t>𝐺𝑠 </a:t>
            </a:r>
            <a:r>
              <a:rPr sz="1200" dirty="0">
                <a:latin typeface="Cambria Math"/>
                <a:cs typeface="Cambria Math"/>
              </a:rPr>
              <a:t>≤ </a:t>
            </a:r>
            <a:r>
              <a:rPr sz="1200" spc="-30" dirty="0">
                <a:latin typeface="Cambria Math"/>
                <a:cs typeface="Cambria Math"/>
              </a:rPr>
              <a:t>𝑉</a:t>
            </a:r>
            <a:r>
              <a:rPr sz="1275" spc="-44" baseline="-16339" dirty="0">
                <a:latin typeface="Cambria Math"/>
                <a:cs typeface="Cambria Math"/>
              </a:rPr>
              <a:t>𝐺𝑆𝑇 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MOFSET </a:t>
            </a:r>
            <a:r>
              <a:rPr sz="1200" dirty="0">
                <a:latin typeface="Times New Roman"/>
                <a:cs typeface="Times New Roman"/>
              </a:rPr>
              <a:t>turn off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complete.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3904" y="6068948"/>
            <a:ext cx="579818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Fig. </a:t>
            </a:r>
            <a:r>
              <a:rPr sz="1200" dirty="0">
                <a:latin typeface="Times New Roman"/>
                <a:cs typeface="Times New Roman"/>
              </a:rPr>
              <a:t>Switching waveform of </a:t>
            </a:r>
            <a:r>
              <a:rPr sz="1200" spc="-5" dirty="0">
                <a:latin typeface="Times New Roman"/>
                <a:cs typeface="Times New Roman"/>
              </a:rPr>
              <a:t>power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MOSFET</a:t>
            </a:r>
            <a:endParaRPr sz="12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16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Insulated Gate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Bipolar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Transistor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(IGBT)</a:t>
            </a:r>
            <a:endParaRPr sz="12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130"/>
              </a:spcBef>
            </a:pPr>
            <a:r>
              <a:rPr sz="1200" spc="-10" dirty="0">
                <a:latin typeface="Times New Roman"/>
                <a:cs typeface="Times New Roman"/>
              </a:rPr>
              <a:t>IGBT </a:t>
            </a:r>
            <a:r>
              <a:rPr sz="1200" spc="-5" dirty="0">
                <a:latin typeface="Times New Roman"/>
                <a:cs typeface="Times New Roman"/>
              </a:rPr>
              <a:t>has high </a:t>
            </a:r>
            <a:r>
              <a:rPr sz="1200" dirty="0">
                <a:latin typeface="Times New Roman"/>
                <a:cs typeface="Times New Roman"/>
              </a:rPr>
              <a:t>input impedance like </a:t>
            </a:r>
            <a:r>
              <a:rPr sz="1200" spc="-5" dirty="0">
                <a:latin typeface="Times New Roman"/>
                <a:cs typeface="Times New Roman"/>
              </a:rPr>
              <a:t>MOFFSET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low </a:t>
            </a:r>
            <a:r>
              <a:rPr sz="1200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state power </a:t>
            </a:r>
            <a:r>
              <a:rPr sz="1200" dirty="0">
                <a:latin typeface="Times New Roman"/>
                <a:cs typeface="Times New Roman"/>
              </a:rPr>
              <a:t>lose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BJT.</a:t>
            </a:r>
            <a:endParaRPr sz="12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1165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IGBT Characteristics</a:t>
            </a:r>
            <a:endParaRPr sz="1200">
              <a:latin typeface="Times New Roman"/>
              <a:cs typeface="Times New Roman"/>
            </a:endParaRPr>
          </a:p>
          <a:p>
            <a:pPr marL="50800" marR="17780">
              <a:lnSpc>
                <a:spcPts val="2620"/>
              </a:lnSpc>
              <a:spcBef>
                <a:spcPts val="229"/>
              </a:spcBef>
            </a:pPr>
            <a:r>
              <a:rPr sz="1200" spc="-5" dirty="0">
                <a:latin typeface="Times New Roman"/>
                <a:cs typeface="Times New Roman"/>
              </a:rPr>
              <a:t>Here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controlling </a:t>
            </a:r>
            <a:r>
              <a:rPr sz="1200" dirty="0">
                <a:latin typeface="Times New Roman"/>
                <a:cs typeface="Times New Roman"/>
              </a:rPr>
              <a:t>parameter </a:t>
            </a:r>
            <a:r>
              <a:rPr sz="1200" spc="-5" dirty="0">
                <a:latin typeface="Times New Roman"/>
                <a:cs typeface="Times New Roman"/>
              </a:rPr>
              <a:t>is gate emitter </a:t>
            </a:r>
            <a:r>
              <a:rPr sz="1200" dirty="0">
                <a:latin typeface="Times New Roman"/>
                <a:cs typeface="Times New Roman"/>
              </a:rPr>
              <a:t>voltage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spc="-10" dirty="0">
                <a:latin typeface="Times New Roman"/>
                <a:cs typeface="Times New Roman"/>
              </a:rPr>
              <a:t>IGBT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voltage </a:t>
            </a:r>
            <a:r>
              <a:rPr sz="1200" spc="-5" dirty="0">
                <a:latin typeface="Times New Roman"/>
                <a:cs typeface="Times New Roman"/>
              </a:rPr>
              <a:t>controlled device.  </a:t>
            </a:r>
            <a:r>
              <a:rPr sz="1200" dirty="0">
                <a:latin typeface="Times New Roman"/>
                <a:cs typeface="Times New Roman"/>
              </a:rPr>
              <a:t>When </a:t>
            </a:r>
            <a:r>
              <a:rPr sz="1200" spc="-45" dirty="0">
                <a:latin typeface="Cambria Math"/>
                <a:cs typeface="Cambria Math"/>
              </a:rPr>
              <a:t>𝑉</a:t>
            </a:r>
            <a:r>
              <a:rPr sz="1275" spc="-67" baseline="-16339" dirty="0">
                <a:latin typeface="Cambria Math"/>
                <a:cs typeface="Cambria Math"/>
              </a:rPr>
              <a:t>𝐺𝐸 </a:t>
            </a:r>
            <a:r>
              <a:rPr sz="1200" spc="-5" dirty="0">
                <a:latin typeface="Times New Roman"/>
                <a:cs typeface="Times New Roman"/>
              </a:rPr>
              <a:t>is less than </a:t>
            </a:r>
            <a:r>
              <a:rPr sz="1200" spc="-30" dirty="0">
                <a:latin typeface="Cambria Math"/>
                <a:cs typeface="Cambria Math"/>
              </a:rPr>
              <a:t>𝑉</a:t>
            </a:r>
            <a:r>
              <a:rPr sz="1275" spc="-44" baseline="-16339" dirty="0">
                <a:latin typeface="Cambria Math"/>
                <a:cs typeface="Cambria Math"/>
              </a:rPr>
              <a:t>𝐺𝐸𝑇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is gate emitter threshold voltage </a:t>
            </a:r>
            <a:r>
              <a:rPr sz="1200" spc="-10" dirty="0">
                <a:latin typeface="Times New Roman"/>
                <a:cs typeface="Times New Roman"/>
              </a:rPr>
              <a:t>IGBT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in off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state.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3450" y="2045207"/>
            <a:ext cx="4638675" cy="3895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52946" y="3432175"/>
            <a:ext cx="372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Fig.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62380" y="3761358"/>
            <a:ext cx="1069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Fig. </a:t>
            </a:r>
            <a:r>
              <a:rPr sz="1200" dirty="0">
                <a:latin typeface="Times New Roman"/>
                <a:cs typeface="Times New Roman"/>
              </a:rPr>
              <a:t>b (Static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V-I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3432175"/>
            <a:ext cx="3470275" cy="73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65145" algn="l"/>
              </a:tabLst>
            </a:pPr>
            <a:r>
              <a:rPr sz="1200" spc="-5" dirty="0">
                <a:latin typeface="Times New Roman"/>
                <a:cs typeface="Times New Roman"/>
              </a:rPr>
              <a:t>Fig.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	</a:t>
            </a:r>
            <a:r>
              <a:rPr sz="1200" spc="-5" dirty="0">
                <a:latin typeface="Times New Roman"/>
                <a:cs typeface="Times New Roman"/>
              </a:rPr>
              <a:t>Fig.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b.</a:t>
            </a:r>
            <a:endParaRPr sz="1200">
              <a:latin typeface="Times New Roman"/>
              <a:cs typeface="Times New Roman"/>
            </a:endParaRPr>
          </a:p>
          <a:p>
            <a:pPr marL="12700" marR="12700">
              <a:lnSpc>
                <a:spcPct val="110000"/>
              </a:lnSpc>
              <a:spcBef>
                <a:spcPts val="1005"/>
              </a:spcBef>
            </a:pPr>
            <a:r>
              <a:rPr sz="1200" spc="-5" dirty="0">
                <a:latin typeface="Times New Roman"/>
                <a:cs typeface="Times New Roman"/>
              </a:rPr>
              <a:t>Fig.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(Circuit diagram </a:t>
            </a:r>
            <a:r>
              <a:rPr sz="1200" dirty="0">
                <a:latin typeface="Times New Roman"/>
                <a:cs typeface="Times New Roman"/>
              </a:rPr>
              <a:t>for obtaining </a:t>
            </a:r>
            <a:r>
              <a:rPr sz="1200" spc="5" dirty="0">
                <a:latin typeface="Times New Roman"/>
                <a:cs typeface="Times New Roman"/>
              </a:rPr>
              <a:t>V-I </a:t>
            </a:r>
            <a:r>
              <a:rPr sz="1200" spc="-5" dirty="0">
                <a:latin typeface="Times New Roman"/>
                <a:cs typeface="Times New Roman"/>
              </a:rPr>
              <a:t>characteristics)  characteristics)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4291710"/>
            <a:ext cx="5737860" cy="73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Fig. </a:t>
            </a:r>
            <a:r>
              <a:rPr sz="1200" dirty="0">
                <a:latin typeface="Times New Roman"/>
                <a:cs typeface="Times New Roman"/>
              </a:rPr>
              <a:t>c </a:t>
            </a:r>
            <a:r>
              <a:rPr sz="1200" spc="-5" dirty="0">
                <a:latin typeface="Times New Roman"/>
                <a:cs typeface="Times New Roman"/>
              </a:rPr>
              <a:t>(Transfer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characteristic)</a:t>
            </a:r>
            <a:endParaRPr sz="1200">
              <a:latin typeface="Times New Roman"/>
              <a:cs typeface="Times New Roman"/>
            </a:endParaRPr>
          </a:p>
          <a:p>
            <a:pPr marL="12700" marR="5080" indent="38100">
              <a:lnSpc>
                <a:spcPct val="110800"/>
              </a:lnSpc>
              <a:spcBef>
                <a:spcPts val="985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Switching characteristics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 </a:t>
            </a:r>
            <a:r>
              <a:rPr sz="1200" spc="-5" dirty="0">
                <a:latin typeface="Times New Roman"/>
                <a:cs typeface="Times New Roman"/>
              </a:rPr>
              <a:t>Figure below </a:t>
            </a:r>
            <a:r>
              <a:rPr sz="1200" dirty="0">
                <a:latin typeface="Times New Roman"/>
                <a:cs typeface="Times New Roman"/>
              </a:rPr>
              <a:t>shows the turn </a:t>
            </a:r>
            <a:r>
              <a:rPr sz="1200" spc="-5" dirty="0">
                <a:latin typeface="Times New Roman"/>
                <a:cs typeface="Times New Roman"/>
              </a:rPr>
              <a:t>ON and </a:t>
            </a:r>
            <a:r>
              <a:rPr sz="1200" dirty="0">
                <a:latin typeface="Times New Roman"/>
                <a:cs typeface="Times New Roman"/>
              </a:rPr>
              <a:t>turn </a:t>
            </a:r>
            <a:r>
              <a:rPr sz="1200" spc="-5" dirty="0">
                <a:latin typeface="Times New Roman"/>
                <a:cs typeface="Times New Roman"/>
              </a:rPr>
              <a:t>OFF characteristics </a:t>
            </a:r>
            <a:r>
              <a:rPr sz="1200" dirty="0">
                <a:latin typeface="Times New Roman"/>
                <a:cs typeface="Times New Roman"/>
              </a:rPr>
              <a:t>of  </a:t>
            </a:r>
            <a:r>
              <a:rPr sz="1200" spc="-10" dirty="0">
                <a:latin typeface="Times New Roman"/>
                <a:cs typeface="Times New Roman"/>
              </a:rPr>
              <a:t>IGBT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704" y="8841231"/>
            <a:ext cx="4972685" cy="0"/>
          </a:xfrm>
          <a:custGeom>
            <a:avLst/>
            <a:gdLst/>
            <a:ahLst/>
            <a:cxnLst/>
            <a:rect l="l" t="t" r="r" b="b"/>
            <a:pathLst>
              <a:path w="4972685">
                <a:moveTo>
                  <a:pt x="0" y="0"/>
                </a:moveTo>
                <a:lnTo>
                  <a:pt x="4972177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40104" y="9313874"/>
            <a:ext cx="821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Turn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on</a:t>
            </a:r>
            <a:r>
              <a:rPr sz="1200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time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33450" y="914399"/>
            <a:ext cx="5743575" cy="2390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7750" y="5175630"/>
            <a:ext cx="4838700" cy="3648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04" y="887983"/>
            <a:ext cx="5957570" cy="8792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Time </a:t>
            </a:r>
            <a:r>
              <a:rPr sz="1200" spc="-5" dirty="0">
                <a:latin typeface="Times New Roman"/>
                <a:cs typeface="Times New Roman"/>
              </a:rPr>
              <a:t>between </a:t>
            </a:r>
            <a:r>
              <a:rPr sz="1200" dirty="0">
                <a:latin typeface="Times New Roman"/>
                <a:cs typeface="Times New Roman"/>
              </a:rPr>
              <a:t>the instants </a:t>
            </a:r>
            <a:r>
              <a:rPr sz="1200" spc="-5" dirty="0">
                <a:latin typeface="Times New Roman"/>
                <a:cs typeface="Times New Roman"/>
              </a:rPr>
              <a:t>forward </a:t>
            </a:r>
            <a:r>
              <a:rPr sz="1200" dirty="0">
                <a:latin typeface="Times New Roman"/>
                <a:cs typeface="Times New Roman"/>
              </a:rPr>
              <a:t>blocking state to </a:t>
            </a:r>
            <a:r>
              <a:rPr sz="1200" spc="-5" dirty="0">
                <a:latin typeface="Times New Roman"/>
                <a:cs typeface="Times New Roman"/>
              </a:rPr>
              <a:t>forward </a:t>
            </a:r>
            <a:r>
              <a:rPr sz="1200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-state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52400">
              <a:lnSpc>
                <a:spcPct val="100000"/>
              </a:lnSpc>
              <a:spcBef>
                <a:spcPts val="1155"/>
              </a:spcBef>
            </a:pPr>
            <a:r>
              <a:rPr sz="1200" spc="-5" dirty="0">
                <a:latin typeface="Times New Roman"/>
                <a:cs typeface="Times New Roman"/>
              </a:rPr>
              <a:t>Turn </a:t>
            </a:r>
            <a:r>
              <a:rPr sz="1200" dirty="0">
                <a:latin typeface="Times New Roman"/>
                <a:cs typeface="Times New Roman"/>
              </a:rPr>
              <a:t>on time = Delay time + Rise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time</a:t>
            </a:r>
            <a:endParaRPr sz="1200">
              <a:latin typeface="Times New Roman"/>
              <a:cs typeface="Times New Roman"/>
            </a:endParaRPr>
          </a:p>
          <a:p>
            <a:pPr marL="152400">
              <a:lnSpc>
                <a:spcPct val="100000"/>
              </a:lnSpc>
              <a:spcBef>
                <a:spcPts val="1160"/>
              </a:spcBef>
            </a:pPr>
            <a:r>
              <a:rPr sz="1200" dirty="0">
                <a:latin typeface="Times New Roman"/>
                <a:cs typeface="Times New Roman"/>
              </a:rPr>
              <a:t>Delay time = Time for </a:t>
            </a:r>
            <a:r>
              <a:rPr sz="1200" spc="-5" dirty="0">
                <a:latin typeface="Times New Roman"/>
                <a:cs typeface="Times New Roman"/>
              </a:rPr>
              <a:t>collector emitter voltage </a:t>
            </a:r>
            <a:r>
              <a:rPr sz="1200" dirty="0">
                <a:latin typeface="Times New Roman"/>
                <a:cs typeface="Times New Roman"/>
              </a:rPr>
              <a:t>fall </a:t>
            </a:r>
            <a:r>
              <a:rPr sz="1200" spc="-5" dirty="0">
                <a:latin typeface="Times New Roman"/>
                <a:cs typeface="Times New Roman"/>
              </a:rPr>
              <a:t>from </a:t>
            </a:r>
            <a:r>
              <a:rPr sz="1200" spc="-50" dirty="0">
                <a:latin typeface="Cambria Math"/>
                <a:cs typeface="Cambria Math"/>
              </a:rPr>
              <a:t>𝑉</a:t>
            </a:r>
            <a:r>
              <a:rPr sz="1275" spc="-75" baseline="-16339" dirty="0">
                <a:latin typeface="Cambria Math"/>
                <a:cs typeface="Cambria Math"/>
              </a:rPr>
              <a:t>𝐶𝐸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0.9</a:t>
            </a:r>
            <a:r>
              <a:rPr sz="1200" spc="-25" dirty="0">
                <a:latin typeface="Cambria Math"/>
                <a:cs typeface="Cambria Math"/>
              </a:rPr>
              <a:t>𝑉</a:t>
            </a:r>
            <a:r>
              <a:rPr sz="1275" spc="-37" baseline="-16339" dirty="0">
                <a:latin typeface="Cambria Math"/>
                <a:cs typeface="Cambria Math"/>
              </a:rPr>
              <a:t>𝐶𝐸</a:t>
            </a:r>
            <a:endParaRPr sz="1275" baseline="-16339">
              <a:latin typeface="Cambria Math"/>
              <a:cs typeface="Cambria Math"/>
            </a:endParaRPr>
          </a:p>
          <a:p>
            <a:pPr marL="190500">
              <a:lnSpc>
                <a:spcPct val="100000"/>
              </a:lnSpc>
              <a:spcBef>
                <a:spcPts val="1180"/>
              </a:spcBef>
            </a:pPr>
            <a:r>
              <a:rPr sz="1200" spc="-10" dirty="0">
                <a:latin typeface="Cambria Math"/>
                <a:cs typeface="Cambria Math"/>
              </a:rPr>
              <a:t>𝑉</a:t>
            </a:r>
            <a:r>
              <a:rPr sz="1275" spc="-15" baseline="-16339" dirty="0">
                <a:latin typeface="Cambria Math"/>
                <a:cs typeface="Cambria Math"/>
              </a:rPr>
              <a:t>𝐶𝐸</a:t>
            </a:r>
            <a:r>
              <a:rPr sz="1200" spc="-10" dirty="0">
                <a:latin typeface="Times New Roman"/>
                <a:cs typeface="Times New Roman"/>
              </a:rPr>
              <a:t>=Initial </a:t>
            </a:r>
            <a:r>
              <a:rPr sz="1200" spc="-5" dirty="0">
                <a:latin typeface="Times New Roman"/>
                <a:cs typeface="Times New Roman"/>
              </a:rPr>
              <a:t>collector emitter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voltage</a:t>
            </a:r>
            <a:endParaRPr sz="1200">
              <a:latin typeface="Times New Roman"/>
              <a:cs typeface="Times New Roman"/>
            </a:endParaRPr>
          </a:p>
          <a:p>
            <a:pPr marL="152400" marR="1883410">
              <a:lnSpc>
                <a:spcPct val="180800"/>
              </a:lnSpc>
              <a:spcBef>
                <a:spcPts val="10"/>
              </a:spcBef>
            </a:pPr>
            <a:r>
              <a:rPr sz="1200" spc="10" dirty="0">
                <a:latin typeface="Cambria Math"/>
                <a:cs typeface="Cambria Math"/>
              </a:rPr>
              <a:t>𝑡</a:t>
            </a:r>
            <a:r>
              <a:rPr sz="1275" spc="15" baseline="-16339" dirty="0">
                <a:latin typeface="Cambria Math"/>
                <a:cs typeface="Cambria Math"/>
              </a:rPr>
              <a:t>𝑑𝑛</a:t>
            </a:r>
            <a:r>
              <a:rPr sz="1200" spc="10" dirty="0">
                <a:latin typeface="Times New Roman"/>
                <a:cs typeface="Times New Roman"/>
              </a:rPr>
              <a:t>=collector </a:t>
            </a:r>
            <a:r>
              <a:rPr sz="1200" spc="-5" dirty="0">
                <a:latin typeface="Times New Roman"/>
                <a:cs typeface="Times New Roman"/>
              </a:rPr>
              <a:t>current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rise from </a:t>
            </a:r>
            <a:r>
              <a:rPr sz="1200" dirty="0">
                <a:latin typeface="Times New Roman"/>
                <a:cs typeface="Times New Roman"/>
              </a:rPr>
              <a:t>initial </a:t>
            </a:r>
            <a:r>
              <a:rPr sz="1200" spc="-5" dirty="0">
                <a:latin typeface="Times New Roman"/>
                <a:cs typeface="Times New Roman"/>
              </a:rPr>
              <a:t>leakage </a:t>
            </a:r>
            <a:r>
              <a:rPr sz="1200" dirty="0">
                <a:latin typeface="Times New Roman"/>
                <a:cs typeface="Times New Roman"/>
              </a:rPr>
              <a:t>current to </a:t>
            </a:r>
            <a:r>
              <a:rPr sz="1200" spc="-5" dirty="0">
                <a:latin typeface="Times New Roman"/>
                <a:cs typeface="Times New Roman"/>
              </a:rPr>
              <a:t>0.1Ic  Ic= Final value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collector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current</a:t>
            </a:r>
            <a:endParaRPr sz="1200">
              <a:latin typeface="Times New Roman"/>
              <a:cs typeface="Times New Roman"/>
            </a:endParaRPr>
          </a:p>
          <a:p>
            <a:pPr marL="152400">
              <a:lnSpc>
                <a:spcPct val="100000"/>
              </a:lnSpc>
              <a:spcBef>
                <a:spcPts val="1140"/>
              </a:spcBef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Rise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time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524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Collector emitter </a:t>
            </a:r>
            <a:r>
              <a:rPr sz="1200" dirty="0">
                <a:latin typeface="Times New Roman"/>
                <a:cs typeface="Times New Roman"/>
              </a:rPr>
              <a:t>voltage to </a:t>
            </a:r>
            <a:r>
              <a:rPr sz="1200" spc="-5" dirty="0">
                <a:latin typeface="Times New Roman"/>
                <a:cs typeface="Times New Roman"/>
              </a:rPr>
              <a:t>fall from </a:t>
            </a:r>
            <a:r>
              <a:rPr sz="1200" spc="-25" dirty="0">
                <a:latin typeface="Times New Roman"/>
                <a:cs typeface="Times New Roman"/>
              </a:rPr>
              <a:t>0.9</a:t>
            </a:r>
            <a:r>
              <a:rPr sz="1200" spc="-25" dirty="0">
                <a:latin typeface="Cambria Math"/>
                <a:cs typeface="Cambria Math"/>
              </a:rPr>
              <a:t>𝑉</a:t>
            </a:r>
            <a:r>
              <a:rPr sz="1275" spc="-37" baseline="-16339" dirty="0">
                <a:latin typeface="Cambria Math"/>
                <a:cs typeface="Cambria Math"/>
              </a:rPr>
              <a:t>𝐶𝐸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25" dirty="0">
                <a:latin typeface="Times New Roman"/>
                <a:cs typeface="Times New Roman"/>
              </a:rPr>
              <a:t>0.1</a:t>
            </a:r>
            <a:r>
              <a:rPr sz="1200" spc="-25" dirty="0">
                <a:latin typeface="Cambria Math"/>
                <a:cs typeface="Cambria Math"/>
              </a:rPr>
              <a:t>𝑉</a:t>
            </a:r>
            <a:r>
              <a:rPr sz="1275" spc="-37" baseline="-16339" dirty="0">
                <a:latin typeface="Cambria Math"/>
                <a:cs typeface="Cambria Math"/>
              </a:rPr>
              <a:t>𝐶𝐸</a:t>
            </a:r>
            <a:r>
              <a:rPr sz="1275" spc="-75" baseline="-16339" dirty="0">
                <a:latin typeface="Cambria Math"/>
                <a:cs typeface="Cambria Math"/>
              </a:rPr>
              <a:t> </a:t>
            </a:r>
            <a:r>
              <a:rPr sz="1200" dirty="0">
                <a:latin typeface="Cambria Math"/>
                <a:cs typeface="Cambria Math"/>
              </a:rPr>
              <a:t>.</a:t>
            </a:r>
            <a:endParaRPr sz="1200">
              <a:latin typeface="Cambria Math"/>
              <a:cs typeface="Cambria Math"/>
            </a:endParaRPr>
          </a:p>
          <a:p>
            <a:pPr marL="344170" lvl="1" indent="-192405">
              <a:lnSpc>
                <a:spcPct val="100000"/>
              </a:lnSpc>
              <a:spcBef>
                <a:spcPts val="1155"/>
              </a:spcBef>
              <a:buSzPct val="91666"/>
              <a:buAutoNum type="arabicPeriod"/>
              <a:tabLst>
                <a:tab pos="344805" algn="l"/>
              </a:tabLst>
            </a:pPr>
            <a:r>
              <a:rPr sz="1200" spc="-10" dirty="0">
                <a:latin typeface="Times New Roman"/>
                <a:cs typeface="Times New Roman"/>
              </a:rPr>
              <a:t>Ic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Ic</a:t>
            </a:r>
            <a:endParaRPr sz="1200">
              <a:latin typeface="Times New Roman"/>
              <a:cs typeface="Times New Roman"/>
            </a:endParaRPr>
          </a:p>
          <a:p>
            <a:pPr marL="152400" marR="451484">
              <a:lnSpc>
                <a:spcPct val="113300"/>
              </a:lnSpc>
              <a:spcBef>
                <a:spcPts val="960"/>
              </a:spcBef>
            </a:pPr>
            <a:r>
              <a:rPr sz="1200" spc="-5" dirty="0">
                <a:latin typeface="Times New Roman"/>
                <a:cs typeface="Times New Roman"/>
              </a:rPr>
              <a:t>After </a:t>
            </a:r>
            <a:r>
              <a:rPr sz="1200" spc="30" dirty="0">
                <a:latin typeface="Cambria Math"/>
                <a:cs typeface="Cambria Math"/>
              </a:rPr>
              <a:t>𝑡</a:t>
            </a:r>
            <a:r>
              <a:rPr sz="1275" spc="44" baseline="-16339" dirty="0">
                <a:latin typeface="Cambria Math"/>
                <a:cs typeface="Cambria Math"/>
              </a:rPr>
              <a:t>𝑜𝑛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device is </a:t>
            </a:r>
            <a:r>
              <a:rPr sz="1200" dirty="0">
                <a:latin typeface="Times New Roman"/>
                <a:cs typeface="Times New Roman"/>
              </a:rPr>
              <a:t>on state the </a:t>
            </a:r>
            <a:r>
              <a:rPr sz="1200" spc="-5" dirty="0">
                <a:latin typeface="Times New Roman"/>
                <a:cs typeface="Times New Roman"/>
              </a:rPr>
              <a:t>device carries </a:t>
            </a:r>
            <a:r>
              <a:rPr sz="1200" dirty="0">
                <a:latin typeface="Times New Roman"/>
                <a:cs typeface="Times New Roman"/>
              </a:rPr>
              <a:t>a steady </a:t>
            </a:r>
            <a:r>
              <a:rPr sz="1200" spc="-5" dirty="0">
                <a:latin typeface="Times New Roman"/>
                <a:cs typeface="Times New Roman"/>
              </a:rPr>
              <a:t>current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Ic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collector  emitter </a:t>
            </a:r>
            <a:r>
              <a:rPr sz="1200" dirty="0">
                <a:latin typeface="Times New Roman"/>
                <a:cs typeface="Times New Roman"/>
              </a:rPr>
              <a:t>voltage </a:t>
            </a:r>
            <a:r>
              <a:rPr sz="1200" spc="-5" dirty="0">
                <a:latin typeface="Times New Roman"/>
                <a:cs typeface="Times New Roman"/>
              </a:rPr>
              <a:t>falls </a:t>
            </a:r>
            <a:r>
              <a:rPr sz="1200" dirty="0">
                <a:latin typeface="Times New Roman"/>
                <a:cs typeface="Times New Roman"/>
              </a:rPr>
              <a:t>to a small </a:t>
            </a:r>
            <a:r>
              <a:rPr sz="1200" spc="-5" dirty="0">
                <a:latin typeface="Times New Roman"/>
                <a:cs typeface="Times New Roman"/>
              </a:rPr>
              <a:t>value called </a:t>
            </a:r>
            <a:r>
              <a:rPr sz="1200" dirty="0">
                <a:latin typeface="Times New Roman"/>
                <a:cs typeface="Times New Roman"/>
              </a:rPr>
              <a:t>conduction </a:t>
            </a:r>
            <a:r>
              <a:rPr sz="1200" spc="-5" dirty="0">
                <a:latin typeface="Times New Roman"/>
                <a:cs typeface="Times New Roman"/>
              </a:rPr>
              <a:t>drop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mbria Math"/>
                <a:cs typeface="Cambria Math"/>
              </a:rPr>
              <a:t>𝑉</a:t>
            </a:r>
            <a:r>
              <a:rPr sz="1275" spc="-22" baseline="-16339" dirty="0">
                <a:latin typeface="Cambria Math"/>
                <a:cs typeface="Cambria Math"/>
              </a:rPr>
              <a:t>𝐶𝐸𝑆</a:t>
            </a:r>
            <a:r>
              <a:rPr sz="1200" spc="-1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52400">
              <a:lnSpc>
                <a:spcPct val="100000"/>
              </a:lnSpc>
              <a:spcBef>
                <a:spcPts val="1155"/>
              </a:spcBef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Turn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off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time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Times New Roman"/>
              <a:cs typeface="Times New Roman"/>
            </a:endParaRPr>
          </a:p>
          <a:p>
            <a:pPr marL="608965" lvl="2" indent="-228600">
              <a:lnSpc>
                <a:spcPct val="100000"/>
              </a:lnSpc>
              <a:buAutoNum type="arabicParenR"/>
              <a:tabLst>
                <a:tab pos="609600" algn="l"/>
              </a:tabLst>
            </a:pPr>
            <a:r>
              <a:rPr sz="1200" dirty="0">
                <a:latin typeface="Times New Roman"/>
                <a:cs typeface="Times New Roman"/>
              </a:rPr>
              <a:t>Delay time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Cambria Math"/>
                <a:cs typeface="Cambria Math"/>
              </a:rPr>
              <a:t>𝑡</a:t>
            </a:r>
            <a:r>
              <a:rPr sz="1275" spc="37" baseline="-16339" dirty="0">
                <a:latin typeface="Cambria Math"/>
                <a:cs typeface="Cambria Math"/>
              </a:rPr>
              <a:t>𝑑</a:t>
            </a:r>
            <a:r>
              <a:rPr sz="1050" spc="37" baseline="-31746" dirty="0">
                <a:latin typeface="Cambria Math"/>
                <a:cs typeface="Cambria Math"/>
              </a:rPr>
              <a:t>𝑓</a:t>
            </a:r>
            <a:endParaRPr sz="1050" baseline="-31746">
              <a:latin typeface="Cambria Math"/>
              <a:cs typeface="Cambria Math"/>
            </a:endParaRPr>
          </a:p>
          <a:p>
            <a:pPr marL="608965" lvl="2" indent="-228600">
              <a:lnSpc>
                <a:spcPct val="100000"/>
              </a:lnSpc>
              <a:spcBef>
                <a:spcPts val="495"/>
              </a:spcBef>
              <a:buAutoNum type="arabicParenR"/>
              <a:tabLst>
                <a:tab pos="609600" algn="l"/>
              </a:tabLst>
            </a:pPr>
            <a:r>
              <a:rPr sz="1200" spc="-5" dirty="0">
                <a:latin typeface="Times New Roman"/>
                <a:cs typeface="Times New Roman"/>
              </a:rPr>
              <a:t>Initial </a:t>
            </a:r>
            <a:r>
              <a:rPr sz="1200" dirty="0">
                <a:latin typeface="Times New Roman"/>
                <a:cs typeface="Times New Roman"/>
              </a:rPr>
              <a:t>fall time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60" dirty="0">
                <a:latin typeface="Cambria Math"/>
                <a:cs typeface="Cambria Math"/>
              </a:rPr>
              <a:t>𝑡</a:t>
            </a:r>
            <a:r>
              <a:rPr sz="1275" spc="-89" baseline="-16339" dirty="0">
                <a:latin typeface="Cambria Math"/>
                <a:cs typeface="Cambria Math"/>
              </a:rPr>
              <a:t>𝑓</a:t>
            </a:r>
            <a:r>
              <a:rPr sz="1050" spc="-89" baseline="-31746" dirty="0">
                <a:latin typeface="Cambria Math"/>
                <a:cs typeface="Cambria Math"/>
              </a:rPr>
              <a:t>1</a:t>
            </a:r>
            <a:endParaRPr sz="1050" baseline="-31746">
              <a:latin typeface="Cambria Math"/>
              <a:cs typeface="Cambria Math"/>
            </a:endParaRPr>
          </a:p>
          <a:p>
            <a:pPr marL="647065" lvl="2" indent="-266700">
              <a:lnSpc>
                <a:spcPct val="100000"/>
              </a:lnSpc>
              <a:spcBef>
                <a:spcPts val="325"/>
              </a:spcBef>
              <a:buAutoNum type="arabicParenR"/>
              <a:tabLst>
                <a:tab pos="647065" algn="l"/>
                <a:tab pos="647700" algn="l"/>
              </a:tabLst>
            </a:pPr>
            <a:r>
              <a:rPr sz="1200" spc="-5" dirty="0">
                <a:latin typeface="Times New Roman"/>
                <a:cs typeface="Times New Roman"/>
              </a:rPr>
              <a:t>Final fall </a:t>
            </a:r>
            <a:r>
              <a:rPr sz="1200" dirty="0">
                <a:latin typeface="Times New Roman"/>
                <a:cs typeface="Times New Roman"/>
              </a:rPr>
              <a:t>time</a:t>
            </a:r>
            <a:r>
              <a:rPr sz="1200" spc="-90" dirty="0">
                <a:latin typeface="Times New Roman"/>
                <a:cs typeface="Times New Roman"/>
              </a:rPr>
              <a:t> </a:t>
            </a:r>
            <a:r>
              <a:rPr sz="1200" spc="-60" dirty="0">
                <a:latin typeface="Cambria Math"/>
                <a:cs typeface="Cambria Math"/>
              </a:rPr>
              <a:t>𝑡</a:t>
            </a:r>
            <a:r>
              <a:rPr sz="1275" spc="-89" baseline="-16339" dirty="0">
                <a:latin typeface="Cambria Math"/>
                <a:cs typeface="Cambria Math"/>
              </a:rPr>
              <a:t>𝑓</a:t>
            </a:r>
            <a:r>
              <a:rPr sz="1050" spc="-89" baseline="-31746" dirty="0">
                <a:latin typeface="Cambria Math"/>
                <a:cs typeface="Cambria Math"/>
              </a:rPr>
              <a:t>2</a:t>
            </a:r>
            <a:endParaRPr sz="1050" baseline="-31746">
              <a:latin typeface="Cambria Math"/>
              <a:cs typeface="Cambria Math"/>
            </a:endParaRPr>
          </a:p>
          <a:p>
            <a:pPr marL="570865">
              <a:lnSpc>
                <a:spcPct val="100000"/>
              </a:lnSpc>
              <a:spcBef>
                <a:spcPts val="1330"/>
              </a:spcBef>
            </a:pPr>
            <a:r>
              <a:rPr sz="1200" spc="25" dirty="0">
                <a:latin typeface="Cambria Math"/>
                <a:cs typeface="Cambria Math"/>
              </a:rPr>
              <a:t>𝑡</a:t>
            </a:r>
            <a:r>
              <a:rPr sz="1275" spc="37" baseline="-16339" dirty="0">
                <a:latin typeface="Cambria Math"/>
                <a:cs typeface="Cambria Math"/>
              </a:rPr>
              <a:t>𝑂</a:t>
            </a:r>
            <a:r>
              <a:rPr sz="1050" spc="37" baseline="-31746" dirty="0">
                <a:latin typeface="Cambria Math"/>
                <a:cs typeface="Cambria Math"/>
              </a:rPr>
              <a:t>𝑓𝑓 </a:t>
            </a:r>
            <a:r>
              <a:rPr sz="1200" spc="20" dirty="0">
                <a:latin typeface="Times New Roman"/>
                <a:cs typeface="Times New Roman"/>
              </a:rPr>
              <a:t>=</a:t>
            </a:r>
            <a:r>
              <a:rPr sz="1200" spc="20" dirty="0">
                <a:latin typeface="Cambria Math"/>
                <a:cs typeface="Cambria Math"/>
              </a:rPr>
              <a:t>𝑡</a:t>
            </a:r>
            <a:r>
              <a:rPr sz="1275" spc="30" baseline="-16339" dirty="0">
                <a:latin typeface="Cambria Math"/>
                <a:cs typeface="Cambria Math"/>
              </a:rPr>
              <a:t>𝑑</a:t>
            </a:r>
            <a:r>
              <a:rPr sz="1050" spc="30" baseline="-31746" dirty="0">
                <a:latin typeface="Cambria Math"/>
                <a:cs typeface="Cambria Math"/>
              </a:rPr>
              <a:t>𝑓 </a:t>
            </a:r>
            <a:r>
              <a:rPr sz="1200" dirty="0">
                <a:latin typeface="Cambria Math"/>
                <a:cs typeface="Cambria Math"/>
              </a:rPr>
              <a:t>+ </a:t>
            </a:r>
            <a:r>
              <a:rPr sz="1200" spc="-40" dirty="0">
                <a:latin typeface="Cambria Math"/>
                <a:cs typeface="Cambria Math"/>
              </a:rPr>
              <a:t>𝑡</a:t>
            </a:r>
            <a:r>
              <a:rPr sz="1275" spc="-60" baseline="-16339" dirty="0">
                <a:latin typeface="Cambria Math"/>
                <a:cs typeface="Cambria Math"/>
              </a:rPr>
              <a:t>𝑓</a:t>
            </a:r>
            <a:r>
              <a:rPr sz="1050" spc="-60" baseline="-31746" dirty="0">
                <a:latin typeface="Cambria Math"/>
                <a:cs typeface="Cambria Math"/>
              </a:rPr>
              <a:t>1</a:t>
            </a:r>
            <a:r>
              <a:rPr sz="1275" spc="-60" baseline="-16339" dirty="0">
                <a:latin typeface="Cambria Math"/>
                <a:cs typeface="Cambria Math"/>
              </a:rPr>
              <a:t>+</a:t>
            </a:r>
            <a:r>
              <a:rPr sz="1275" spc="97" baseline="-16339" dirty="0">
                <a:latin typeface="Cambria Math"/>
                <a:cs typeface="Cambria Math"/>
              </a:rPr>
              <a:t> </a:t>
            </a:r>
            <a:r>
              <a:rPr sz="1200" spc="-60" dirty="0">
                <a:latin typeface="Cambria Math"/>
                <a:cs typeface="Cambria Math"/>
              </a:rPr>
              <a:t>𝑡</a:t>
            </a:r>
            <a:r>
              <a:rPr sz="1275" spc="-89" baseline="-16339" dirty="0">
                <a:latin typeface="Cambria Math"/>
                <a:cs typeface="Cambria Math"/>
              </a:rPr>
              <a:t>𝑓</a:t>
            </a:r>
            <a:r>
              <a:rPr sz="1050" spc="-89" baseline="-31746" dirty="0">
                <a:latin typeface="Cambria Math"/>
                <a:cs typeface="Cambria Math"/>
              </a:rPr>
              <a:t>2</a:t>
            </a:r>
            <a:endParaRPr sz="1050" baseline="-31746">
              <a:latin typeface="Cambria Math"/>
              <a:cs typeface="Cambria Math"/>
            </a:endParaRPr>
          </a:p>
          <a:p>
            <a:pPr marL="381000">
              <a:lnSpc>
                <a:spcPct val="100000"/>
              </a:lnSpc>
              <a:spcBef>
                <a:spcPts val="1490"/>
              </a:spcBef>
            </a:pPr>
            <a:r>
              <a:rPr sz="1200" spc="30" dirty="0">
                <a:latin typeface="Cambria Math"/>
                <a:cs typeface="Cambria Math"/>
              </a:rPr>
              <a:t>𝑡</a:t>
            </a:r>
            <a:r>
              <a:rPr sz="1275" spc="44" baseline="-16339" dirty="0">
                <a:latin typeface="Cambria Math"/>
                <a:cs typeface="Cambria Math"/>
              </a:rPr>
              <a:t>𝑑</a:t>
            </a:r>
            <a:r>
              <a:rPr sz="1050" spc="44" baseline="-31746" dirty="0">
                <a:latin typeface="Cambria Math"/>
                <a:cs typeface="Cambria Math"/>
              </a:rPr>
              <a:t>𝑓 </a:t>
            </a:r>
            <a:r>
              <a:rPr sz="1200" dirty="0">
                <a:latin typeface="Cambria Math"/>
                <a:cs typeface="Cambria Math"/>
              </a:rPr>
              <a:t>= </a:t>
            </a:r>
            <a:r>
              <a:rPr sz="1200" dirty="0">
                <a:latin typeface="Times New Roman"/>
                <a:cs typeface="Times New Roman"/>
              </a:rPr>
              <a:t>Time </a:t>
            </a:r>
            <a:r>
              <a:rPr sz="1200" spc="-5" dirty="0">
                <a:latin typeface="Times New Roman"/>
                <a:cs typeface="Times New Roman"/>
              </a:rPr>
              <a:t>during </a:t>
            </a:r>
            <a:r>
              <a:rPr sz="1200" dirty="0">
                <a:latin typeface="Times New Roman"/>
                <a:cs typeface="Times New Roman"/>
              </a:rPr>
              <a:t>which the </a:t>
            </a:r>
            <a:r>
              <a:rPr sz="1200" spc="-5" dirty="0">
                <a:latin typeface="Times New Roman"/>
                <a:cs typeface="Times New Roman"/>
              </a:rPr>
              <a:t>gate emitter </a:t>
            </a:r>
            <a:r>
              <a:rPr sz="1200" dirty="0">
                <a:latin typeface="Times New Roman"/>
                <a:cs typeface="Times New Roman"/>
              </a:rPr>
              <a:t>voltage falls to the </a:t>
            </a:r>
            <a:r>
              <a:rPr sz="1200" spc="-5" dirty="0">
                <a:latin typeface="Times New Roman"/>
                <a:cs typeface="Times New Roman"/>
              </a:rPr>
              <a:t>threshold value </a:t>
            </a:r>
            <a:r>
              <a:rPr sz="1200" spc="-30" dirty="0">
                <a:latin typeface="Cambria Math"/>
                <a:cs typeface="Cambria Math"/>
              </a:rPr>
              <a:t>𝑉</a:t>
            </a:r>
            <a:r>
              <a:rPr sz="1275" spc="-44" baseline="-16339" dirty="0">
                <a:latin typeface="Cambria Math"/>
                <a:cs typeface="Cambria Math"/>
              </a:rPr>
              <a:t>𝐺𝐸𝑇</a:t>
            </a:r>
            <a:r>
              <a:rPr sz="1275" spc="-30" baseline="-16339" dirty="0">
                <a:latin typeface="Cambria Math"/>
                <a:cs typeface="Cambria Math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52400" marR="93980">
              <a:lnSpc>
                <a:spcPct val="131700"/>
              </a:lnSpc>
              <a:spcBef>
                <a:spcPts val="1019"/>
              </a:spcBef>
            </a:pPr>
            <a:r>
              <a:rPr sz="1200" spc="-5" dirty="0">
                <a:latin typeface="Times New Roman"/>
                <a:cs typeface="Times New Roman"/>
              </a:rPr>
              <a:t>Collector current falls </a:t>
            </a:r>
            <a:r>
              <a:rPr sz="1200" dirty="0">
                <a:latin typeface="Times New Roman"/>
                <a:cs typeface="Times New Roman"/>
              </a:rPr>
              <a:t>from </a:t>
            </a:r>
            <a:r>
              <a:rPr sz="1200" spc="-15" dirty="0">
                <a:latin typeface="Times New Roman"/>
                <a:cs typeface="Times New Roman"/>
              </a:rPr>
              <a:t>Ic </a:t>
            </a:r>
            <a:r>
              <a:rPr sz="1200" dirty="0">
                <a:latin typeface="Times New Roman"/>
                <a:cs typeface="Times New Roman"/>
              </a:rPr>
              <a:t>to 0.9Ic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end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30" dirty="0">
                <a:latin typeface="Cambria Math"/>
                <a:cs typeface="Cambria Math"/>
              </a:rPr>
              <a:t>𝑡</a:t>
            </a:r>
            <a:r>
              <a:rPr sz="1275" spc="44" baseline="-16339" dirty="0">
                <a:latin typeface="Cambria Math"/>
                <a:cs typeface="Cambria Math"/>
              </a:rPr>
              <a:t>𝑑</a:t>
            </a:r>
            <a:r>
              <a:rPr sz="1050" spc="44" baseline="-31746" dirty="0">
                <a:latin typeface="Cambria Math"/>
                <a:cs typeface="Cambria Math"/>
              </a:rPr>
              <a:t>𝑓 </a:t>
            </a:r>
            <a:r>
              <a:rPr sz="1200" spc="-5" dirty="0">
                <a:latin typeface="Times New Roman"/>
                <a:cs typeface="Times New Roman"/>
              </a:rPr>
              <a:t>collector emitter voltage </a:t>
            </a:r>
            <a:r>
              <a:rPr sz="1200" dirty="0">
                <a:latin typeface="Times New Roman"/>
                <a:cs typeface="Times New Roman"/>
              </a:rPr>
              <a:t>begins to  </a:t>
            </a:r>
            <a:r>
              <a:rPr sz="1200" spc="-5" dirty="0">
                <a:latin typeface="Times New Roman"/>
                <a:cs typeface="Times New Roman"/>
              </a:rPr>
              <a:t>rise.</a:t>
            </a:r>
            <a:endParaRPr sz="1200">
              <a:latin typeface="Times New Roman"/>
              <a:cs typeface="Times New Roman"/>
            </a:endParaRPr>
          </a:p>
          <a:p>
            <a:pPr marL="152400" marR="254635">
              <a:lnSpc>
                <a:spcPct val="111700"/>
              </a:lnSpc>
              <a:spcBef>
                <a:spcPts val="985"/>
              </a:spcBef>
            </a:pPr>
            <a:r>
              <a:rPr sz="1200" spc="-5" dirty="0">
                <a:latin typeface="Times New Roman"/>
                <a:cs typeface="Times New Roman"/>
              </a:rPr>
              <a:t>Turn </a:t>
            </a:r>
            <a:r>
              <a:rPr sz="1200" dirty="0">
                <a:latin typeface="Times New Roman"/>
                <a:cs typeface="Times New Roman"/>
              </a:rPr>
              <a:t>off time = </a:t>
            </a:r>
            <a:r>
              <a:rPr sz="1200" spc="-5" dirty="0">
                <a:latin typeface="Times New Roman"/>
                <a:cs typeface="Times New Roman"/>
              </a:rPr>
              <a:t>Collector current </a:t>
            </a:r>
            <a:r>
              <a:rPr sz="1200" dirty="0">
                <a:latin typeface="Times New Roman"/>
                <a:cs typeface="Times New Roman"/>
              </a:rPr>
              <a:t>falls </a:t>
            </a:r>
            <a:r>
              <a:rPr sz="1200" spc="-5" dirty="0">
                <a:latin typeface="Times New Roman"/>
                <a:cs typeface="Times New Roman"/>
              </a:rPr>
              <a:t>from </a:t>
            </a:r>
            <a:r>
              <a:rPr sz="1200" dirty="0">
                <a:latin typeface="Times New Roman"/>
                <a:cs typeface="Times New Roman"/>
              </a:rPr>
              <a:t>90% </a:t>
            </a:r>
            <a:r>
              <a:rPr sz="1200" spc="5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20% of </a:t>
            </a:r>
            <a:r>
              <a:rPr sz="1200" spc="-5" dirty="0">
                <a:latin typeface="Times New Roman"/>
                <a:cs typeface="Times New Roman"/>
              </a:rPr>
              <a:t>its </a:t>
            </a:r>
            <a:r>
              <a:rPr sz="1200" dirty="0">
                <a:latin typeface="Times New Roman"/>
                <a:cs typeface="Times New Roman"/>
              </a:rPr>
              <a:t>initial </a:t>
            </a:r>
            <a:r>
              <a:rPr sz="1200" spc="-5" dirty="0">
                <a:latin typeface="Times New Roman"/>
                <a:cs typeface="Times New Roman"/>
              </a:rPr>
              <a:t>value </a:t>
            </a:r>
            <a:r>
              <a:rPr sz="1200" spc="-10" dirty="0">
                <a:latin typeface="Times New Roman"/>
                <a:cs typeface="Times New Roman"/>
              </a:rPr>
              <a:t>Ic </a:t>
            </a:r>
            <a:r>
              <a:rPr sz="1200" spc="-5" dirty="0">
                <a:latin typeface="Times New Roman"/>
                <a:cs typeface="Times New Roman"/>
              </a:rPr>
              <a:t>OR </a:t>
            </a:r>
            <a:r>
              <a:rPr sz="1200" dirty="0">
                <a:latin typeface="Times New Roman"/>
                <a:cs typeface="Times New Roman"/>
              </a:rPr>
              <a:t>The time  during which </a:t>
            </a:r>
            <a:r>
              <a:rPr sz="1200" spc="-5" dirty="0">
                <a:latin typeface="Times New Roman"/>
                <a:cs typeface="Times New Roman"/>
              </a:rPr>
              <a:t>collector </a:t>
            </a:r>
            <a:r>
              <a:rPr sz="1200" dirty="0">
                <a:latin typeface="Times New Roman"/>
                <a:cs typeface="Times New Roman"/>
              </a:rPr>
              <a:t>emitter </a:t>
            </a:r>
            <a:r>
              <a:rPr sz="1200" spc="-5" dirty="0">
                <a:latin typeface="Times New Roman"/>
                <a:cs typeface="Times New Roman"/>
              </a:rPr>
              <a:t>voltage rise from </a:t>
            </a:r>
            <a:r>
              <a:rPr sz="1200" spc="-50" dirty="0">
                <a:latin typeface="Cambria Math"/>
                <a:cs typeface="Cambria Math"/>
              </a:rPr>
              <a:t>𝑉</a:t>
            </a:r>
            <a:r>
              <a:rPr sz="1275" spc="-75" baseline="-16339" dirty="0">
                <a:latin typeface="Cambria Math"/>
                <a:cs typeface="Cambria Math"/>
              </a:rPr>
              <a:t>𝐶𝐸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5" dirty="0">
                <a:latin typeface="Times New Roman"/>
                <a:cs typeface="Times New Roman"/>
              </a:rPr>
              <a:t> 0.1</a:t>
            </a:r>
            <a:r>
              <a:rPr sz="1200" spc="-15" dirty="0">
                <a:latin typeface="Cambria Math"/>
                <a:cs typeface="Cambria Math"/>
              </a:rPr>
              <a:t>𝑉</a:t>
            </a:r>
            <a:r>
              <a:rPr sz="1275" spc="-22" baseline="-16339" dirty="0">
                <a:latin typeface="Cambria Math"/>
                <a:cs typeface="Cambria Math"/>
              </a:rPr>
              <a:t>𝐶𝐸</a:t>
            </a:r>
            <a:r>
              <a:rPr sz="1200" spc="-1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90500">
              <a:lnSpc>
                <a:spcPct val="100000"/>
              </a:lnSpc>
              <a:spcBef>
                <a:spcPts val="1185"/>
              </a:spcBef>
            </a:pPr>
            <a:r>
              <a:rPr sz="1200" spc="-60" dirty="0">
                <a:latin typeface="Cambria Math"/>
                <a:cs typeface="Cambria Math"/>
              </a:rPr>
              <a:t>𝑡</a:t>
            </a:r>
            <a:r>
              <a:rPr sz="1275" spc="-89" baseline="-16339" dirty="0">
                <a:latin typeface="Cambria Math"/>
                <a:cs typeface="Cambria Math"/>
              </a:rPr>
              <a:t>𝑓</a:t>
            </a:r>
            <a:r>
              <a:rPr sz="1050" spc="-89" baseline="-31746" dirty="0">
                <a:latin typeface="Cambria Math"/>
                <a:cs typeface="Cambria Math"/>
              </a:rPr>
              <a:t>2 </a:t>
            </a:r>
            <a:r>
              <a:rPr sz="1200" dirty="0">
                <a:latin typeface="Cambria Math"/>
                <a:cs typeface="Cambria Math"/>
              </a:rPr>
              <a:t>= </a:t>
            </a:r>
            <a:r>
              <a:rPr sz="1200" spc="-5" dirty="0">
                <a:latin typeface="Cambria Math"/>
                <a:cs typeface="Cambria Math"/>
              </a:rPr>
              <a:t>collector current falls from20% </a:t>
            </a:r>
            <a:r>
              <a:rPr sz="1200" dirty="0">
                <a:latin typeface="Cambria Math"/>
                <a:cs typeface="Cambria Math"/>
              </a:rPr>
              <a:t>to </a:t>
            </a:r>
            <a:r>
              <a:rPr sz="1200" spc="-5" dirty="0">
                <a:latin typeface="Cambria Math"/>
                <a:cs typeface="Cambria Math"/>
              </a:rPr>
              <a:t>10% of</a:t>
            </a:r>
            <a:r>
              <a:rPr sz="1200" spc="50" dirty="0">
                <a:latin typeface="Cambria Math"/>
                <a:cs typeface="Cambria Math"/>
              </a:rPr>
              <a:t> </a:t>
            </a:r>
            <a:r>
              <a:rPr sz="1200" dirty="0">
                <a:latin typeface="Cambria Math"/>
                <a:cs typeface="Cambria Math"/>
              </a:rPr>
              <a:t>Ic.</a:t>
            </a:r>
            <a:endParaRPr sz="1200">
              <a:latin typeface="Cambria Math"/>
              <a:cs typeface="Cambria Math"/>
            </a:endParaRPr>
          </a:p>
          <a:p>
            <a:pPr marL="152400" marR="1569085">
              <a:lnSpc>
                <a:spcPct val="180000"/>
              </a:lnSpc>
              <a:spcBef>
                <a:spcPts val="170"/>
              </a:spcBef>
            </a:pPr>
            <a:r>
              <a:rPr sz="1200" spc="-5" dirty="0">
                <a:latin typeface="Times New Roman"/>
                <a:cs typeface="Times New Roman"/>
              </a:rPr>
              <a:t>During </a:t>
            </a:r>
            <a:r>
              <a:rPr sz="1200" dirty="0">
                <a:latin typeface="Times New Roman"/>
                <a:cs typeface="Times New Roman"/>
              </a:rPr>
              <a:t>this collector emitter voltage </a:t>
            </a:r>
            <a:r>
              <a:rPr sz="1200" spc="-5" dirty="0">
                <a:latin typeface="Times New Roman"/>
                <a:cs typeface="Times New Roman"/>
              </a:rPr>
              <a:t>rise </a:t>
            </a:r>
            <a:r>
              <a:rPr sz="1200" spc="-25" dirty="0">
                <a:latin typeface="Times New Roman"/>
                <a:cs typeface="Times New Roman"/>
              </a:rPr>
              <a:t>0.1</a:t>
            </a:r>
            <a:r>
              <a:rPr sz="1200" spc="-25" dirty="0">
                <a:latin typeface="Cambria Math"/>
                <a:cs typeface="Cambria Math"/>
              </a:rPr>
              <a:t>𝑉</a:t>
            </a:r>
            <a:r>
              <a:rPr sz="1275" spc="-37" baseline="-16339" dirty="0">
                <a:latin typeface="Cambria Math"/>
                <a:cs typeface="Cambria Math"/>
              </a:rPr>
              <a:t>𝐶𝐸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final </a:t>
            </a:r>
            <a:r>
              <a:rPr sz="1200" dirty="0">
                <a:latin typeface="Times New Roman"/>
                <a:cs typeface="Times New Roman"/>
              </a:rPr>
              <a:t>value of </a:t>
            </a:r>
            <a:r>
              <a:rPr sz="1200" spc="-20" dirty="0">
                <a:latin typeface="Cambria Math"/>
                <a:cs typeface="Cambria Math"/>
              </a:rPr>
              <a:t>𝑉</a:t>
            </a:r>
            <a:r>
              <a:rPr sz="1275" spc="-30" baseline="-16339" dirty="0">
                <a:latin typeface="Cambria Math"/>
                <a:cs typeface="Cambria Math"/>
              </a:rPr>
              <a:t>𝐶𝐸</a:t>
            </a:r>
            <a:r>
              <a:rPr sz="1200" spc="-20" dirty="0">
                <a:latin typeface="Times New Roman"/>
                <a:cs typeface="Times New Roman"/>
              </a:rPr>
              <a:t>. 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Series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parallel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operation of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SCR</a:t>
            </a:r>
            <a:endParaRPr sz="1200">
              <a:latin typeface="Times New Roman"/>
              <a:cs typeface="Times New Roman"/>
            </a:endParaRPr>
          </a:p>
          <a:p>
            <a:pPr marL="152400" marR="99695">
              <a:lnSpc>
                <a:spcPct val="110000"/>
              </a:lnSpc>
              <a:spcBef>
                <a:spcPts val="1010"/>
              </a:spcBef>
            </a:pPr>
            <a:r>
              <a:rPr sz="1200" spc="-5" dirty="0">
                <a:latin typeface="Times New Roman"/>
                <a:cs typeface="Times New Roman"/>
              </a:rPr>
              <a:t>SCR are connected </a:t>
            </a:r>
            <a:r>
              <a:rPr sz="1200" dirty="0">
                <a:latin typeface="Times New Roman"/>
                <a:cs typeface="Times New Roman"/>
              </a:rPr>
              <a:t>in series for h.v demand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spc="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parallel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fulfilling high current  demand. </a:t>
            </a:r>
            <a:r>
              <a:rPr sz="1200" dirty="0">
                <a:latin typeface="Times New Roman"/>
                <a:cs typeface="Times New Roman"/>
              </a:rPr>
              <a:t>Sting efficiency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defined as </a:t>
            </a:r>
            <a:r>
              <a:rPr sz="1200" dirty="0">
                <a:latin typeface="Times New Roman"/>
                <a:cs typeface="Times New Roman"/>
              </a:rPr>
              <a:t>measure of the degree of utilization on </a:t>
            </a:r>
            <a:r>
              <a:rPr sz="1200" spc="-5" dirty="0">
                <a:latin typeface="Times New Roman"/>
                <a:cs typeface="Times New Roman"/>
              </a:rPr>
              <a:t>SCRs </a:t>
            </a:r>
            <a:r>
              <a:rPr sz="1200" dirty="0">
                <a:latin typeface="Times New Roman"/>
                <a:cs typeface="Times New Roman"/>
              </a:rPr>
              <a:t>in a  </a:t>
            </a:r>
            <a:r>
              <a:rPr sz="1200" spc="-5" dirty="0">
                <a:latin typeface="Times New Roman"/>
                <a:cs typeface="Times New Roman"/>
              </a:rPr>
              <a:t>string.</a:t>
            </a:r>
            <a:endParaRPr sz="1200">
              <a:latin typeface="Times New Roman"/>
              <a:cs typeface="Times New Roman"/>
            </a:endParaRPr>
          </a:p>
          <a:p>
            <a:pPr marL="152400" marR="4359910">
              <a:lnSpc>
                <a:spcPct val="179100"/>
              </a:lnSpc>
              <a:spcBef>
                <a:spcPts val="15"/>
              </a:spcBef>
            </a:pPr>
            <a:r>
              <a:rPr sz="1200" dirty="0">
                <a:latin typeface="Times New Roman"/>
                <a:cs typeface="Times New Roman"/>
              </a:rPr>
              <a:t>String efficiency &lt; 1.  </a:t>
            </a:r>
            <a:r>
              <a:rPr sz="1200" spc="-5" dirty="0">
                <a:latin typeface="Times New Roman"/>
                <a:cs typeface="Times New Roman"/>
              </a:rPr>
              <a:t>Derating factor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(DRF)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904" y="887983"/>
            <a:ext cx="5727700" cy="1403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1 – string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efficiency.</a:t>
            </a:r>
            <a:endParaRPr sz="12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155"/>
              </a:spcBef>
            </a:pPr>
            <a:r>
              <a:rPr sz="1200" spc="-10" dirty="0">
                <a:latin typeface="Times New Roman"/>
                <a:cs typeface="Times New Roman"/>
              </a:rPr>
              <a:t>If </a:t>
            </a:r>
            <a:r>
              <a:rPr sz="1200" spc="-5" dirty="0">
                <a:latin typeface="Times New Roman"/>
                <a:cs typeface="Times New Roman"/>
              </a:rPr>
              <a:t>DRF </a:t>
            </a:r>
            <a:r>
              <a:rPr sz="1200" dirty="0">
                <a:latin typeface="Times New Roman"/>
                <a:cs typeface="Times New Roman"/>
              </a:rPr>
              <a:t>more then</a:t>
            </a:r>
            <a:endParaRPr sz="12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135"/>
              </a:spcBef>
            </a:pPr>
            <a:r>
              <a:rPr sz="1200" dirty="0">
                <a:latin typeface="Times New Roman"/>
                <a:cs typeface="Times New Roman"/>
              </a:rPr>
              <a:t>no. of </a:t>
            </a:r>
            <a:r>
              <a:rPr sz="1200" spc="-5" dirty="0">
                <a:latin typeface="Times New Roman"/>
                <a:cs typeface="Times New Roman"/>
              </a:rPr>
              <a:t>SCRs will more, </a:t>
            </a:r>
            <a:r>
              <a:rPr sz="1200" spc="-10" dirty="0">
                <a:latin typeface="Times New Roman"/>
                <a:cs typeface="Times New Roman"/>
              </a:rPr>
              <a:t>so </a:t>
            </a:r>
            <a:r>
              <a:rPr sz="1200" dirty="0">
                <a:latin typeface="Times New Roman"/>
                <a:cs typeface="Times New Roman"/>
              </a:rPr>
              <a:t>string </a:t>
            </a:r>
            <a:r>
              <a:rPr sz="1200" spc="-5" dirty="0">
                <a:latin typeface="Times New Roman"/>
                <a:cs typeface="Times New Roman"/>
              </a:rPr>
              <a:t>is more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reliable.</a:t>
            </a:r>
            <a:endParaRPr sz="1200">
              <a:latin typeface="Times New Roman"/>
              <a:cs typeface="Times New Roman"/>
            </a:endParaRPr>
          </a:p>
          <a:p>
            <a:pPr marL="50800" marR="43180">
              <a:lnSpc>
                <a:spcPct val="113300"/>
              </a:lnSpc>
              <a:spcBef>
                <a:spcPts val="975"/>
              </a:spcBef>
            </a:pPr>
            <a:r>
              <a:rPr sz="1200" spc="-10" dirty="0">
                <a:latin typeface="Times New Roman"/>
                <a:cs typeface="Times New Roman"/>
              </a:rPr>
              <a:t>Let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rated </a:t>
            </a:r>
            <a:r>
              <a:rPr sz="1200" dirty="0">
                <a:latin typeface="Times New Roman"/>
                <a:cs typeface="Times New Roman"/>
              </a:rPr>
              <a:t>blocking </a:t>
            </a:r>
            <a:r>
              <a:rPr sz="1200" spc="-5" dirty="0">
                <a:latin typeface="Times New Roman"/>
                <a:cs typeface="Times New Roman"/>
              </a:rPr>
              <a:t>voltage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string of a series </a:t>
            </a:r>
            <a:r>
              <a:rPr sz="1200" spc="-5" dirty="0">
                <a:latin typeface="Times New Roman"/>
                <a:cs typeface="Times New Roman"/>
              </a:rPr>
              <a:t>connected SCR is </a:t>
            </a:r>
            <a:r>
              <a:rPr sz="1200" spc="-50" dirty="0">
                <a:latin typeface="Cambria Math"/>
                <a:cs typeface="Cambria Math"/>
              </a:rPr>
              <a:t>2𝑉</a:t>
            </a:r>
            <a:r>
              <a:rPr sz="1275" spc="-75" baseline="-16339" dirty="0">
                <a:latin typeface="Cambria Math"/>
                <a:cs typeface="Cambria Math"/>
              </a:rPr>
              <a:t>1 </a:t>
            </a:r>
            <a:r>
              <a:rPr sz="1200" spc="-5" dirty="0">
                <a:latin typeface="Times New Roman"/>
                <a:cs typeface="Times New Roman"/>
              </a:rPr>
              <a:t>as shown </a:t>
            </a:r>
            <a:r>
              <a:rPr sz="1200" dirty="0">
                <a:latin typeface="Times New Roman"/>
                <a:cs typeface="Times New Roman"/>
              </a:rPr>
              <a:t>in the  </a:t>
            </a:r>
            <a:r>
              <a:rPr sz="1200" spc="-5" dirty="0">
                <a:latin typeface="Times New Roman"/>
                <a:cs typeface="Times New Roman"/>
              </a:rPr>
              <a:t>figure below, But </a:t>
            </a:r>
            <a:r>
              <a:rPr sz="1200" dirty="0">
                <a:latin typeface="Times New Roman"/>
                <a:cs typeface="Times New Roman"/>
              </a:rPr>
              <a:t>in the string </a:t>
            </a:r>
            <a:r>
              <a:rPr sz="1200" spc="-5" dirty="0">
                <a:latin typeface="Times New Roman"/>
                <a:cs typeface="Times New Roman"/>
              </a:rPr>
              <a:t>two SCRs are </a:t>
            </a:r>
            <a:r>
              <a:rPr sz="1200" dirty="0">
                <a:latin typeface="Times New Roman"/>
                <a:cs typeface="Times New Roman"/>
              </a:rPr>
              <a:t>supplied a maximum </a:t>
            </a:r>
            <a:r>
              <a:rPr sz="1200" spc="-5" dirty="0">
                <a:latin typeface="Times New Roman"/>
                <a:cs typeface="Times New Roman"/>
              </a:rPr>
              <a:t>voltage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40" dirty="0">
                <a:latin typeface="Cambria Math"/>
                <a:cs typeface="Cambria Math"/>
              </a:rPr>
              <a:t>𝑉</a:t>
            </a:r>
            <a:r>
              <a:rPr sz="1275" spc="-60" baseline="-16339" dirty="0">
                <a:latin typeface="Cambria Math"/>
                <a:cs typeface="Cambria Math"/>
              </a:rPr>
              <a:t>1</a:t>
            </a:r>
            <a:r>
              <a:rPr sz="1200" spc="-40" dirty="0">
                <a:latin typeface="Cambria Math"/>
                <a:cs typeface="Cambria Math"/>
              </a:rPr>
              <a:t>+𝑉</a:t>
            </a:r>
            <a:r>
              <a:rPr sz="1275" spc="-60" baseline="-16339" dirty="0">
                <a:latin typeface="Cambria Math"/>
                <a:cs typeface="Cambria Math"/>
              </a:rPr>
              <a:t>2</a:t>
            </a:r>
            <a:r>
              <a:rPr sz="1200" spc="-4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88715" y="5367400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648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3904" y="5094858"/>
            <a:ext cx="5833745" cy="225869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sz="1800" baseline="-41666" dirty="0">
                <a:latin typeface="Cambria Math"/>
                <a:cs typeface="Cambria Math"/>
              </a:rPr>
              <a:t>𝜂  = </a:t>
            </a:r>
            <a:r>
              <a:rPr sz="1200" spc="-80" dirty="0">
                <a:latin typeface="Cambria Math"/>
                <a:cs typeface="Cambria Math"/>
              </a:rPr>
              <a:t>𝑉</a:t>
            </a:r>
            <a:r>
              <a:rPr sz="1275" spc="-120" baseline="-16339" dirty="0">
                <a:latin typeface="Cambria Math"/>
                <a:cs typeface="Cambria Math"/>
              </a:rPr>
              <a:t>1   </a:t>
            </a:r>
            <a:r>
              <a:rPr sz="1200" dirty="0">
                <a:latin typeface="Cambria Math"/>
                <a:cs typeface="Cambria Math"/>
              </a:rPr>
              <a:t>+</a:t>
            </a:r>
            <a:r>
              <a:rPr sz="1200" spc="-125" dirty="0">
                <a:latin typeface="Cambria Math"/>
                <a:cs typeface="Cambria Math"/>
              </a:rPr>
              <a:t> </a:t>
            </a:r>
            <a:r>
              <a:rPr sz="1200" spc="-70" dirty="0">
                <a:latin typeface="Cambria Math"/>
                <a:cs typeface="Cambria Math"/>
              </a:rPr>
              <a:t>𝑉</a:t>
            </a:r>
            <a:r>
              <a:rPr sz="1275" spc="-104" baseline="-16339" dirty="0">
                <a:latin typeface="Cambria Math"/>
                <a:cs typeface="Cambria Math"/>
              </a:rPr>
              <a:t>2</a:t>
            </a:r>
            <a:endParaRPr sz="1275" baseline="-16339">
              <a:latin typeface="Cambria Math"/>
              <a:cs typeface="Cambria Math"/>
            </a:endParaRPr>
          </a:p>
          <a:p>
            <a:pPr marL="276225" algn="ctr">
              <a:lnSpc>
                <a:spcPct val="100000"/>
              </a:lnSpc>
              <a:spcBef>
                <a:spcPts val="275"/>
              </a:spcBef>
            </a:pPr>
            <a:r>
              <a:rPr sz="1200" spc="-55" dirty="0">
                <a:latin typeface="Cambria Math"/>
                <a:cs typeface="Cambria Math"/>
              </a:rPr>
              <a:t>2𝑉</a:t>
            </a:r>
            <a:r>
              <a:rPr sz="1275" spc="-82" baseline="-16339" dirty="0">
                <a:latin typeface="Cambria Math"/>
                <a:cs typeface="Cambria Math"/>
              </a:rPr>
              <a:t>1</a:t>
            </a:r>
            <a:endParaRPr sz="1275" baseline="-16339">
              <a:latin typeface="Cambria Math"/>
              <a:cs typeface="Cambria Math"/>
            </a:endParaRPr>
          </a:p>
          <a:p>
            <a:pPr marL="50800" algn="just">
              <a:lnSpc>
                <a:spcPct val="100000"/>
              </a:lnSpc>
              <a:spcBef>
                <a:spcPts val="1140"/>
              </a:spcBef>
            </a:pPr>
            <a:r>
              <a:rPr sz="12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Significance of </a:t>
            </a: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string efficiency</a:t>
            </a:r>
            <a:r>
              <a:rPr sz="12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50800" marR="40005" algn="just">
              <a:lnSpc>
                <a:spcPct val="110000"/>
              </a:lnSpc>
              <a:spcBef>
                <a:spcPts val="985"/>
              </a:spcBef>
            </a:pPr>
            <a:r>
              <a:rPr sz="1200" spc="-5" dirty="0">
                <a:latin typeface="Times New Roman"/>
                <a:cs typeface="Times New Roman"/>
              </a:rPr>
              <a:t>Two SCRs are have </a:t>
            </a:r>
            <a:r>
              <a:rPr sz="1200" dirty="0">
                <a:latin typeface="Times New Roman"/>
                <a:cs typeface="Times New Roman"/>
              </a:rPr>
              <a:t>same </a:t>
            </a:r>
            <a:r>
              <a:rPr sz="1200" spc="-5" dirty="0">
                <a:latin typeface="Times New Roman"/>
                <a:cs typeface="Times New Roman"/>
              </a:rPr>
              <a:t>forward </a:t>
            </a:r>
            <a:r>
              <a:rPr sz="1200" dirty="0">
                <a:latin typeface="Times New Roman"/>
                <a:cs typeface="Times New Roman"/>
              </a:rPr>
              <a:t>blocking </a:t>
            </a:r>
            <a:r>
              <a:rPr sz="1200" spc="-5" dirty="0">
                <a:latin typeface="Times New Roman"/>
                <a:cs typeface="Times New Roman"/>
              </a:rPr>
              <a:t>voltage </a:t>
            </a:r>
            <a:r>
              <a:rPr sz="1200" dirty="0">
                <a:latin typeface="Times New Roman"/>
                <a:cs typeface="Times New Roman"/>
              </a:rPr>
              <a:t>,When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voltage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more then </a:t>
            </a:r>
            <a:r>
              <a:rPr sz="1200" spc="-5" dirty="0">
                <a:latin typeface="Times New Roman"/>
                <a:cs typeface="Times New Roman"/>
              </a:rPr>
              <a:t>the  voltage </a:t>
            </a:r>
            <a:r>
              <a:rPr sz="1200" dirty="0">
                <a:latin typeface="Times New Roman"/>
                <a:cs typeface="Times New Roman"/>
              </a:rPr>
              <a:t>rating of a </a:t>
            </a:r>
            <a:r>
              <a:rPr sz="1200" spc="-5" dirty="0">
                <a:latin typeface="Times New Roman"/>
                <a:cs typeface="Times New Roman"/>
              </a:rPr>
              <a:t>single </a:t>
            </a:r>
            <a:r>
              <a:rPr sz="1200" dirty="0">
                <a:latin typeface="Times New Roman"/>
                <a:cs typeface="Times New Roman"/>
              </a:rPr>
              <a:t>SCR. </a:t>
            </a:r>
            <a:r>
              <a:rPr sz="1200" spc="-5" dirty="0">
                <a:latin typeface="Times New Roman"/>
                <a:cs typeface="Times New Roman"/>
              </a:rPr>
              <a:t>SCRs are connected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series </a:t>
            </a:r>
            <a:r>
              <a:rPr sz="1200" dirty="0">
                <a:latin typeface="Times New Roman"/>
                <a:cs typeface="Times New Roman"/>
              </a:rPr>
              <a:t>in a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string.</a:t>
            </a:r>
            <a:endParaRPr sz="1200">
              <a:latin typeface="Times New Roman"/>
              <a:cs typeface="Times New Roman"/>
            </a:endParaRPr>
          </a:p>
          <a:p>
            <a:pPr marL="50800" marR="43180" algn="just">
              <a:lnSpc>
                <a:spcPct val="110400"/>
              </a:lnSpc>
              <a:spcBef>
                <a:spcPts val="1005"/>
              </a:spcBef>
            </a:pPr>
            <a:r>
              <a:rPr sz="1200" spc="-5" dirty="0">
                <a:latin typeface="Times New Roman"/>
                <a:cs typeface="Times New Roman"/>
              </a:rPr>
              <a:t>There 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inherent variation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characteristics. So voltage shared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each SCR </a:t>
            </a:r>
            <a:r>
              <a:rPr sz="1200" dirty="0">
                <a:latin typeface="Times New Roman"/>
                <a:cs typeface="Times New Roman"/>
              </a:rPr>
              <a:t>may not </a:t>
            </a:r>
            <a:r>
              <a:rPr sz="1200" spc="5" dirty="0">
                <a:latin typeface="Times New Roman"/>
                <a:cs typeface="Times New Roman"/>
              </a:rPr>
              <a:t>be  </a:t>
            </a:r>
            <a:r>
              <a:rPr sz="1200" spc="-5" dirty="0">
                <a:latin typeface="Times New Roman"/>
                <a:cs typeface="Times New Roman"/>
              </a:rPr>
              <a:t>equal. Suppose, </a:t>
            </a:r>
            <a:r>
              <a:rPr sz="1200" dirty="0">
                <a:latin typeface="Times New Roman"/>
                <a:cs typeface="Times New Roman"/>
              </a:rPr>
              <a:t>SCR1 </a:t>
            </a:r>
            <a:r>
              <a:rPr sz="1200" spc="-5" dirty="0">
                <a:latin typeface="Times New Roman"/>
                <a:cs typeface="Times New Roman"/>
              </a:rPr>
              <a:t>leakage resistance </a:t>
            </a:r>
            <a:r>
              <a:rPr sz="1200" dirty="0">
                <a:latin typeface="Times New Roman"/>
                <a:cs typeface="Times New Roman"/>
              </a:rPr>
              <a:t>&gt; SCR2 </a:t>
            </a:r>
            <a:r>
              <a:rPr sz="1200" spc="-5" dirty="0">
                <a:latin typeface="Times New Roman"/>
                <a:cs typeface="Times New Roman"/>
              </a:rPr>
              <a:t>leakage resistance. For same </a:t>
            </a:r>
            <a:r>
              <a:rPr sz="1200" spc="5" dirty="0">
                <a:latin typeface="Times New Roman"/>
                <a:cs typeface="Times New Roman"/>
              </a:rPr>
              <a:t>leakage  </a:t>
            </a:r>
            <a:r>
              <a:rPr sz="1200" spc="-5" dirty="0">
                <a:latin typeface="Times New Roman"/>
                <a:cs typeface="Times New Roman"/>
              </a:rPr>
              <a:t>current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30" dirty="0">
                <a:latin typeface="Cambria Math"/>
                <a:cs typeface="Cambria Math"/>
              </a:rPr>
              <a:t>𝐼</a:t>
            </a:r>
            <a:r>
              <a:rPr sz="1275" spc="-44" baseline="-16339" dirty="0">
                <a:latin typeface="Cambria Math"/>
                <a:cs typeface="Cambria Math"/>
              </a:rPr>
              <a:t>0</a:t>
            </a:r>
            <a:r>
              <a:rPr sz="1275" spc="120" baseline="-16339" dirty="0">
                <a:latin typeface="Cambria Math"/>
                <a:cs typeface="Cambria Math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series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connected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SCRs.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same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leakage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current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SCR1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supports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voltage</a:t>
            </a:r>
            <a:endParaRPr sz="1200">
              <a:latin typeface="Times New Roman"/>
              <a:cs typeface="Times New Roman"/>
            </a:endParaRPr>
          </a:p>
          <a:p>
            <a:pPr marL="50800" algn="just">
              <a:lnSpc>
                <a:spcPct val="100000"/>
              </a:lnSpc>
              <a:spcBef>
                <a:spcPts val="204"/>
              </a:spcBef>
            </a:pPr>
            <a:r>
              <a:rPr sz="1200" spc="-80" dirty="0">
                <a:latin typeface="Cambria Math"/>
                <a:cs typeface="Cambria Math"/>
              </a:rPr>
              <a:t>𝑉</a:t>
            </a:r>
            <a:r>
              <a:rPr sz="1275" spc="-120" baseline="-16339" dirty="0">
                <a:latin typeface="Cambria Math"/>
                <a:cs typeface="Cambria Math"/>
              </a:rPr>
              <a:t>1 </a:t>
            </a:r>
            <a:r>
              <a:rPr sz="1200" dirty="0">
                <a:latin typeface="Times New Roman"/>
                <a:cs typeface="Times New Roman"/>
              </a:rPr>
              <a:t>, SCR2 supports a </a:t>
            </a:r>
            <a:r>
              <a:rPr sz="1200" spc="-5" dirty="0">
                <a:latin typeface="Times New Roman"/>
                <a:cs typeface="Times New Roman"/>
              </a:rPr>
              <a:t>voltage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Cambria Math"/>
                <a:cs typeface="Cambria Math"/>
              </a:rPr>
              <a:t>𝑉</a:t>
            </a:r>
            <a:r>
              <a:rPr sz="1275" spc="-75" baseline="-16339" dirty="0">
                <a:latin typeface="Cambria Math"/>
                <a:cs typeface="Cambria Math"/>
              </a:rPr>
              <a:t>2,</a:t>
            </a:r>
            <a:endParaRPr sz="1275" baseline="-16339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76067" y="7640701"/>
            <a:ext cx="62865" cy="10795"/>
          </a:xfrm>
          <a:custGeom>
            <a:avLst/>
            <a:gdLst/>
            <a:ahLst/>
            <a:cxnLst/>
            <a:rect l="l" t="t" r="r" b="b"/>
            <a:pathLst>
              <a:path w="62864" h="10795">
                <a:moveTo>
                  <a:pt x="0" y="10667"/>
                </a:moveTo>
                <a:lnTo>
                  <a:pt x="62483" y="10667"/>
                </a:lnTo>
                <a:lnTo>
                  <a:pt x="62483" y="0"/>
                </a:lnTo>
                <a:lnTo>
                  <a:pt x="0" y="0"/>
                </a:lnTo>
                <a:lnTo>
                  <a:pt x="0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37154" y="7644765"/>
            <a:ext cx="96266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38784" algn="l"/>
                <a:tab pos="817880" algn="l"/>
              </a:tabLst>
            </a:pPr>
            <a:r>
              <a:rPr sz="850" spc="-25" dirty="0">
                <a:latin typeface="Cambria Math"/>
                <a:cs typeface="Cambria Math"/>
              </a:rPr>
              <a:t>2𝑉</a:t>
            </a:r>
            <a:r>
              <a:rPr sz="1050" spc="-37" baseline="-11904" dirty="0">
                <a:latin typeface="Cambria Math"/>
                <a:cs typeface="Cambria Math"/>
              </a:rPr>
              <a:t>2	</a:t>
            </a:r>
            <a:r>
              <a:rPr sz="850" spc="20" dirty="0">
                <a:latin typeface="Cambria Math"/>
                <a:cs typeface="Cambria Math"/>
              </a:rPr>
              <a:t>2	</a:t>
            </a:r>
            <a:r>
              <a:rPr sz="850" spc="-45" dirty="0">
                <a:latin typeface="Cambria Math"/>
                <a:cs typeface="Cambria Math"/>
              </a:rPr>
              <a:t>𝑉</a:t>
            </a:r>
            <a:r>
              <a:rPr sz="1050" spc="-67" baseline="-11904" dirty="0">
                <a:latin typeface="Cambria Math"/>
                <a:cs typeface="Cambria Math"/>
              </a:rPr>
              <a:t>1</a:t>
            </a:r>
            <a:endParaRPr sz="1050" baseline="-11904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55542" y="7646034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251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6604" y="7524368"/>
            <a:ext cx="312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So </a:t>
            </a:r>
            <a:r>
              <a:rPr sz="1200" dirty="0">
                <a:latin typeface="Times New Roman"/>
                <a:cs typeface="Times New Roman"/>
              </a:rPr>
              <a:t>string </a:t>
            </a:r>
            <a:r>
              <a:rPr sz="1200" dirty="0">
                <a:latin typeface="Cambria Math"/>
                <a:cs typeface="Cambria Math"/>
              </a:rPr>
              <a:t>𝜂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two SCRs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800" u="sng" baseline="3240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75" u="sng" spc="-52" baseline="45751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𝑉</a:t>
            </a:r>
            <a:r>
              <a:rPr sz="1050" u="sng" spc="-52" baseline="43650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1</a:t>
            </a:r>
            <a:r>
              <a:rPr sz="1275" u="sng" spc="-52" baseline="45751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+𝑉</a:t>
            </a:r>
            <a:r>
              <a:rPr sz="1050" u="sng" spc="-52" baseline="43650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2</a:t>
            </a:r>
            <a:r>
              <a:rPr sz="1050" spc="-52" baseline="43650" dirty="0">
                <a:latin typeface="Cambria Math"/>
                <a:cs typeface="Cambria Math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 </a:t>
            </a:r>
            <a:r>
              <a:rPr sz="1275" baseline="45751" dirty="0">
                <a:latin typeface="Cambria Math"/>
                <a:cs typeface="Cambria Math"/>
              </a:rPr>
              <a:t>1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dirty="0">
                <a:latin typeface="Cambria Math"/>
                <a:cs typeface="Cambria Math"/>
              </a:rPr>
              <a:t>1 + </a:t>
            </a:r>
            <a:r>
              <a:rPr sz="1275" spc="-30" baseline="45751" dirty="0">
                <a:latin typeface="Cambria Math"/>
                <a:cs typeface="Cambria Math"/>
              </a:rPr>
              <a:t>𝑉</a:t>
            </a:r>
            <a:r>
              <a:rPr sz="1050" spc="-30" baseline="43650" dirty="0">
                <a:latin typeface="Cambria Math"/>
                <a:cs typeface="Cambria Math"/>
              </a:rPr>
              <a:t>2</a:t>
            </a:r>
            <a:r>
              <a:rPr sz="1200" spc="-20" dirty="0">
                <a:latin typeface="Times New Roman"/>
                <a:cs typeface="Times New Roman"/>
              </a:rPr>
              <a:t>) </a:t>
            </a:r>
            <a:r>
              <a:rPr sz="1200" dirty="0">
                <a:latin typeface="Cambria Math"/>
                <a:cs typeface="Cambria Math"/>
              </a:rPr>
              <a:t>&lt; 1</a:t>
            </a:r>
            <a:r>
              <a:rPr sz="1200" spc="60" dirty="0">
                <a:latin typeface="Cambria Math"/>
                <a:cs typeface="Cambria Math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1204" y="7922132"/>
            <a:ext cx="5854700" cy="1809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 algn="just">
              <a:lnSpc>
                <a:spcPct val="100000"/>
              </a:lnSpc>
              <a:spcBef>
                <a:spcPts val="100"/>
              </a:spcBef>
              <a:tabLst>
                <a:tab pos="1977389" algn="l"/>
              </a:tabLst>
            </a:pPr>
            <a:r>
              <a:rPr sz="1200" spc="-5" dirty="0">
                <a:latin typeface="Times New Roman"/>
                <a:cs typeface="Times New Roman"/>
              </a:rPr>
              <a:t>So,	</a:t>
            </a:r>
            <a:r>
              <a:rPr sz="1200" spc="-80" dirty="0">
                <a:latin typeface="Cambria Math"/>
                <a:cs typeface="Cambria Math"/>
              </a:rPr>
              <a:t>𝑉</a:t>
            </a:r>
            <a:r>
              <a:rPr sz="1275" spc="-120" baseline="-16339" dirty="0">
                <a:latin typeface="Cambria Math"/>
                <a:cs typeface="Cambria Math"/>
              </a:rPr>
              <a:t>1 </a:t>
            </a:r>
            <a:r>
              <a:rPr sz="1200" dirty="0">
                <a:latin typeface="Cambria Math"/>
                <a:cs typeface="Cambria Math"/>
              </a:rPr>
              <a:t>&gt;</a:t>
            </a:r>
            <a:r>
              <a:rPr sz="1200" spc="-5" dirty="0">
                <a:latin typeface="Cambria Math"/>
                <a:cs typeface="Cambria Math"/>
              </a:rPr>
              <a:t> </a:t>
            </a:r>
            <a:r>
              <a:rPr sz="1200" spc="-50" dirty="0">
                <a:latin typeface="Cambria Math"/>
                <a:cs typeface="Cambria Math"/>
              </a:rPr>
              <a:t>𝑉</a:t>
            </a:r>
            <a:r>
              <a:rPr sz="1275" spc="-75" baseline="-16339" dirty="0">
                <a:latin typeface="Cambria Math"/>
                <a:cs typeface="Cambria Math"/>
              </a:rPr>
              <a:t>2,</a:t>
            </a:r>
            <a:endParaRPr sz="1275" baseline="-16339">
              <a:latin typeface="Cambria Math"/>
              <a:cs typeface="Cambria Math"/>
            </a:endParaRPr>
          </a:p>
          <a:p>
            <a:pPr marL="63500" marR="55880" algn="just">
              <a:lnSpc>
                <a:spcPct val="110400"/>
              </a:lnSpc>
              <a:spcBef>
                <a:spcPts val="1075"/>
              </a:spcBef>
            </a:pPr>
            <a:r>
              <a:rPr sz="1200" dirty="0">
                <a:latin typeface="Times New Roman"/>
                <a:cs typeface="Times New Roman"/>
              </a:rPr>
              <a:t>The above </a:t>
            </a:r>
            <a:r>
              <a:rPr sz="1200" spc="-5" dirty="0">
                <a:latin typeface="Times New Roman"/>
                <a:cs typeface="Times New Roman"/>
              </a:rPr>
              <a:t>operation is when SCRs are </a:t>
            </a:r>
            <a:r>
              <a:rPr sz="1200" dirty="0">
                <a:latin typeface="Times New Roman"/>
                <a:cs typeface="Times New Roman"/>
              </a:rPr>
              <a:t>not turned </a:t>
            </a:r>
            <a:r>
              <a:rPr sz="1200" spc="-5" dirty="0">
                <a:latin typeface="Times New Roman"/>
                <a:cs typeface="Times New Roman"/>
              </a:rPr>
              <a:t>ON. But </a:t>
            </a:r>
            <a:r>
              <a:rPr sz="1200" dirty="0">
                <a:latin typeface="Times New Roman"/>
                <a:cs typeface="Times New Roman"/>
              </a:rPr>
              <a:t>in steady state of </a:t>
            </a:r>
            <a:r>
              <a:rPr sz="1200" spc="-5" dirty="0">
                <a:latin typeface="Times New Roman"/>
                <a:cs typeface="Times New Roman"/>
              </a:rPr>
              <a:t>operation 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A  uniform voltage </a:t>
            </a:r>
            <a:r>
              <a:rPr sz="1200" dirty="0">
                <a:latin typeface="Times New Roman"/>
                <a:cs typeface="Times New Roman"/>
              </a:rPr>
              <a:t>distribution in the state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achieved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connect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suitable resistance  across each SCRs 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so that parallel </a:t>
            </a:r>
            <a:r>
              <a:rPr sz="1200" dirty="0">
                <a:latin typeface="Times New Roman"/>
                <a:cs typeface="Times New Roman"/>
              </a:rPr>
              <a:t>combination have same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resistance.</a:t>
            </a:r>
            <a:endParaRPr sz="1200">
              <a:latin typeface="Times New Roman"/>
              <a:cs typeface="Times New Roman"/>
            </a:endParaRPr>
          </a:p>
          <a:p>
            <a:pPr marL="63500" marR="295910" indent="38100">
              <a:lnSpc>
                <a:spcPct val="110000"/>
              </a:lnSpc>
              <a:spcBef>
                <a:spcPts val="1010"/>
              </a:spcBef>
            </a:pPr>
            <a:r>
              <a:rPr sz="1200" spc="-5" dirty="0">
                <a:latin typeface="Times New Roman"/>
                <a:cs typeface="Times New Roman"/>
              </a:rPr>
              <a:t>But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cumbersome work. </a:t>
            </a:r>
            <a:r>
              <a:rPr sz="1200" dirty="0">
                <a:latin typeface="Times New Roman"/>
                <a:cs typeface="Times New Roman"/>
              </a:rPr>
              <a:t>During steady state </a:t>
            </a:r>
            <a:r>
              <a:rPr sz="1200" spc="-5" dirty="0">
                <a:latin typeface="Times New Roman"/>
                <a:cs typeface="Times New Roman"/>
              </a:rPr>
              <a:t>operation we connect same value </a:t>
            </a:r>
            <a:r>
              <a:rPr sz="1200" dirty="0">
                <a:latin typeface="Times New Roman"/>
                <a:cs typeface="Times New Roman"/>
              </a:rPr>
              <a:t>of  shunt </a:t>
            </a:r>
            <a:r>
              <a:rPr sz="1200" spc="-5" dirty="0">
                <a:latin typeface="Times New Roman"/>
                <a:cs typeface="Times New Roman"/>
              </a:rPr>
              <a:t>resistance across each SCRs. </a:t>
            </a:r>
            <a:r>
              <a:rPr sz="1200" dirty="0">
                <a:latin typeface="Times New Roman"/>
                <a:cs typeface="Times New Roman"/>
              </a:rPr>
              <a:t>This shunt </a:t>
            </a:r>
            <a:r>
              <a:rPr sz="1200" spc="-5" dirty="0">
                <a:latin typeface="Times New Roman"/>
                <a:cs typeface="Times New Roman"/>
              </a:rPr>
              <a:t>resistance is called </a:t>
            </a:r>
            <a:r>
              <a:rPr sz="1200" b="1" i="1" dirty="0">
                <a:latin typeface="Times New Roman"/>
                <a:cs typeface="Times New Roman"/>
              </a:rPr>
              <a:t>state equalizing</a:t>
            </a:r>
            <a:r>
              <a:rPr sz="1200" b="1" i="1" spc="135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circuit.</a:t>
            </a:r>
            <a:endParaRPr sz="12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140"/>
              </a:spcBef>
            </a:pPr>
            <a:r>
              <a:rPr sz="1200" spc="-5" dirty="0">
                <a:latin typeface="Times New Roman"/>
                <a:cs typeface="Times New Roman"/>
              </a:rPr>
              <a:t>Suppose,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85850" y="2438399"/>
            <a:ext cx="5314950" cy="2580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229613"/>
            <a:ext cx="5755005" cy="175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POWER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ELECTRONICS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10000"/>
              </a:lnSpc>
              <a:spcBef>
                <a:spcPts val="1260"/>
              </a:spcBef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control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electric </a:t>
            </a:r>
            <a:r>
              <a:rPr sz="1200" dirty="0">
                <a:latin typeface="Times New Roman"/>
                <a:cs typeface="Times New Roman"/>
              </a:rPr>
              <a:t>motor </a:t>
            </a:r>
            <a:r>
              <a:rPr sz="1200" spc="-5" dirty="0">
                <a:latin typeface="Times New Roman"/>
                <a:cs typeface="Times New Roman"/>
              </a:rPr>
              <a:t>drives requires </a:t>
            </a:r>
            <a:r>
              <a:rPr sz="1200" dirty="0">
                <a:latin typeface="Times New Roman"/>
                <a:cs typeface="Times New Roman"/>
              </a:rPr>
              <a:t>control of </a:t>
            </a:r>
            <a:r>
              <a:rPr sz="1200" spc="-5" dirty="0">
                <a:latin typeface="Times New Roman"/>
                <a:cs typeface="Times New Roman"/>
              </a:rPr>
              <a:t>electric </a:t>
            </a:r>
            <a:r>
              <a:rPr sz="1200" dirty="0">
                <a:latin typeface="Times New Roman"/>
                <a:cs typeface="Times New Roman"/>
              </a:rPr>
              <a:t>power. </a:t>
            </a:r>
            <a:r>
              <a:rPr sz="1200" spc="-5" dirty="0">
                <a:latin typeface="Times New Roman"/>
                <a:cs typeface="Times New Roman"/>
              </a:rPr>
              <a:t>Power electronics </a:t>
            </a:r>
            <a:r>
              <a:rPr sz="1200" dirty="0">
                <a:latin typeface="Times New Roman"/>
                <a:cs typeface="Times New Roman"/>
              </a:rPr>
              <a:t>have  </a:t>
            </a:r>
            <a:r>
              <a:rPr sz="1200" spc="-5" dirty="0">
                <a:latin typeface="Times New Roman"/>
                <a:cs typeface="Times New Roman"/>
              </a:rPr>
              <a:t>eased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concept </a:t>
            </a:r>
            <a:r>
              <a:rPr sz="1200" dirty="0">
                <a:latin typeface="Times New Roman"/>
                <a:cs typeface="Times New Roman"/>
              </a:rPr>
              <a:t>of power </a:t>
            </a:r>
            <a:r>
              <a:rPr sz="1200" spc="-5" dirty="0">
                <a:latin typeface="Times New Roman"/>
                <a:cs typeface="Times New Roman"/>
              </a:rPr>
              <a:t>control. Power electronics signifies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word power electronics  and control </a:t>
            </a:r>
            <a:r>
              <a:rPr sz="1200" dirty="0">
                <a:latin typeface="Times New Roman"/>
                <a:cs typeface="Times New Roman"/>
              </a:rPr>
              <a:t>or we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dirty="0">
                <a:latin typeface="Times New Roman"/>
                <a:cs typeface="Times New Roman"/>
              </a:rPr>
              <a:t>say the </a:t>
            </a:r>
            <a:r>
              <a:rPr sz="1200" spc="-5" dirty="0">
                <a:latin typeface="Times New Roman"/>
                <a:cs typeface="Times New Roman"/>
              </a:rPr>
              <a:t>electronic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deal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power equipment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power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control.</a:t>
            </a:r>
            <a:endParaRPr sz="1200">
              <a:latin typeface="Times New Roman"/>
              <a:cs typeface="Times New Roman"/>
            </a:endParaRPr>
          </a:p>
          <a:p>
            <a:pPr marL="3451225">
              <a:lnSpc>
                <a:spcPct val="100000"/>
              </a:lnSpc>
              <a:spcBef>
                <a:spcPts val="1150"/>
              </a:spcBef>
            </a:pPr>
            <a:r>
              <a:rPr sz="1200" spc="-5" dirty="0">
                <a:latin typeface="Times New Roman"/>
                <a:cs typeface="Times New Roman"/>
              </a:rPr>
              <a:t>Main power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source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155"/>
              </a:spcBef>
            </a:pPr>
            <a:r>
              <a:rPr sz="1200" spc="-5" dirty="0">
                <a:latin typeface="Times New Roman"/>
                <a:cs typeface="Times New Roman"/>
              </a:rPr>
              <a:t>Ref signal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4726050"/>
            <a:ext cx="5288915" cy="1489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4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Power electronics based </a:t>
            </a:r>
            <a:r>
              <a:rPr sz="1200" dirty="0">
                <a:latin typeface="Times New Roman"/>
                <a:cs typeface="Times New Roman"/>
              </a:rPr>
              <a:t>on the switching of power </a:t>
            </a:r>
            <a:r>
              <a:rPr sz="1200" spc="-5" dirty="0">
                <a:latin typeface="Times New Roman"/>
                <a:cs typeface="Times New Roman"/>
              </a:rPr>
              <a:t>semiconductor devices. </a:t>
            </a:r>
            <a:r>
              <a:rPr sz="1200" dirty="0">
                <a:latin typeface="Times New Roman"/>
                <a:cs typeface="Times New Roman"/>
              </a:rPr>
              <a:t>With the  </a:t>
            </a:r>
            <a:r>
              <a:rPr sz="1200" spc="-5" dirty="0">
                <a:latin typeface="Times New Roman"/>
                <a:cs typeface="Times New Roman"/>
              </a:rPr>
              <a:t>development </a:t>
            </a:r>
            <a:r>
              <a:rPr sz="1200" dirty="0">
                <a:latin typeface="Times New Roman"/>
                <a:cs typeface="Times New Roman"/>
              </a:rPr>
              <a:t>of power </a:t>
            </a:r>
            <a:r>
              <a:rPr sz="1200" spc="-5" dirty="0">
                <a:latin typeface="Times New Roman"/>
                <a:cs typeface="Times New Roman"/>
              </a:rPr>
              <a:t>semiconductor technology,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power </a:t>
            </a:r>
            <a:r>
              <a:rPr sz="1200" dirty="0">
                <a:latin typeface="Times New Roman"/>
                <a:cs typeface="Times New Roman"/>
              </a:rPr>
              <a:t>handling capabilities </a:t>
            </a:r>
            <a:r>
              <a:rPr sz="1200" spc="-5" dirty="0">
                <a:latin typeface="Times New Roman"/>
                <a:cs typeface="Times New Roman"/>
              </a:rPr>
              <a:t>and  </a:t>
            </a:r>
            <a:r>
              <a:rPr sz="1200" dirty="0">
                <a:latin typeface="Times New Roman"/>
                <a:cs typeface="Times New Roman"/>
              </a:rPr>
              <a:t>switching speed of power </a:t>
            </a:r>
            <a:r>
              <a:rPr sz="1200" spc="-5" dirty="0">
                <a:latin typeface="Times New Roman"/>
                <a:cs typeface="Times New Roman"/>
              </a:rPr>
              <a:t>devices </a:t>
            </a:r>
            <a:r>
              <a:rPr sz="1200" dirty="0">
                <a:latin typeface="Times New Roman"/>
                <a:cs typeface="Times New Roman"/>
              </a:rPr>
              <a:t>have been improved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tremendously.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Power Semiconductor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Devices</a:t>
            </a:r>
            <a:endParaRPr sz="1200">
              <a:latin typeface="Times New Roman"/>
              <a:cs typeface="Times New Roman"/>
            </a:endParaRPr>
          </a:p>
          <a:p>
            <a:pPr marL="12700" marR="100330">
              <a:lnSpc>
                <a:spcPct val="110000"/>
              </a:lnSpc>
              <a:spcBef>
                <a:spcPts val="1010"/>
              </a:spcBef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first </a:t>
            </a:r>
            <a:r>
              <a:rPr sz="1200" dirty="0">
                <a:latin typeface="Times New Roman"/>
                <a:cs typeface="Times New Roman"/>
              </a:rPr>
              <a:t>SCR </a:t>
            </a:r>
            <a:r>
              <a:rPr sz="1200" spc="-5" dirty="0">
                <a:latin typeface="Times New Roman"/>
                <a:cs typeface="Times New Roman"/>
              </a:rPr>
              <a:t>was developed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late </a:t>
            </a:r>
            <a:r>
              <a:rPr sz="1200" dirty="0">
                <a:latin typeface="Times New Roman"/>
                <a:cs typeface="Times New Roman"/>
              </a:rPr>
              <a:t>1957. </a:t>
            </a:r>
            <a:r>
              <a:rPr sz="1200" spc="-5" dirty="0">
                <a:latin typeface="Times New Roman"/>
                <a:cs typeface="Times New Roman"/>
              </a:rPr>
              <a:t>Power semiconductor devices </a:t>
            </a:r>
            <a:r>
              <a:rPr sz="1200" dirty="0">
                <a:latin typeface="Times New Roman"/>
                <a:cs typeface="Times New Roman"/>
              </a:rPr>
              <a:t>are broadly  </a:t>
            </a:r>
            <a:r>
              <a:rPr sz="1200" spc="-5" dirty="0">
                <a:latin typeface="Times New Roman"/>
                <a:cs typeface="Times New Roman"/>
              </a:rPr>
              <a:t>categorized </a:t>
            </a:r>
            <a:r>
              <a:rPr sz="1200" dirty="0">
                <a:latin typeface="Times New Roman"/>
                <a:cs typeface="Times New Roman"/>
              </a:rPr>
              <a:t>into 3 </a:t>
            </a:r>
            <a:r>
              <a:rPr sz="1200" spc="-5" dirty="0">
                <a:latin typeface="Times New Roman"/>
                <a:cs typeface="Times New Roman"/>
              </a:rPr>
              <a:t>types: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73761" y="6335648"/>
            <a:ext cx="919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(600</a:t>
            </a:r>
            <a:r>
              <a:rPr sz="1200" spc="-10" dirty="0">
                <a:latin typeface="Times New Roman"/>
                <a:cs typeface="Times New Roman"/>
              </a:rPr>
              <a:t>V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10" dirty="0">
                <a:latin typeface="Times New Roman"/>
                <a:cs typeface="Times New Roman"/>
              </a:rPr>
              <a:t>4</a:t>
            </a:r>
            <a:r>
              <a:rPr sz="1200" dirty="0">
                <a:latin typeface="Times New Roman"/>
                <a:cs typeface="Times New Roman"/>
              </a:rPr>
              <a:t>500A)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6317360"/>
            <a:ext cx="1078230" cy="62928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Power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diodes</a:t>
            </a:r>
            <a:endParaRPr sz="1200">
              <a:latin typeface="Times New Roman"/>
              <a:cs typeface="Times New Roman"/>
            </a:endParaRPr>
          </a:p>
          <a:p>
            <a:pPr marL="240665" indent="-228600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Transistors</a:t>
            </a:r>
            <a:endParaRPr sz="1200">
              <a:latin typeface="Times New Roman"/>
              <a:cs typeface="Times New Roman"/>
            </a:endParaRPr>
          </a:p>
          <a:p>
            <a:pPr marL="240665" indent="-228600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Thyristors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40990" y="6737984"/>
            <a:ext cx="1348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dirty="0">
                <a:latin typeface="Times New Roman"/>
                <a:cs typeface="Times New Roman"/>
              </a:rPr>
              <a:t>1</a:t>
            </a:r>
            <a:r>
              <a:rPr sz="1200" spc="10" dirty="0">
                <a:latin typeface="Times New Roman"/>
                <a:cs typeface="Times New Roman"/>
              </a:rPr>
              <a:t>0</a:t>
            </a:r>
            <a:r>
              <a:rPr sz="1200" spc="-5" dirty="0">
                <a:latin typeface="Times New Roman"/>
                <a:cs typeface="Times New Roman"/>
              </a:rPr>
              <a:t>K</a:t>
            </a:r>
            <a:r>
              <a:rPr sz="1200" spc="-10" dirty="0">
                <a:latin typeface="Times New Roman"/>
                <a:cs typeface="Times New Roman"/>
              </a:rPr>
              <a:t>V</a:t>
            </a:r>
            <a:r>
              <a:rPr sz="1200" spc="10" dirty="0">
                <a:latin typeface="Times New Roman"/>
                <a:cs typeface="Times New Roman"/>
              </a:rPr>
              <a:t>,</a:t>
            </a:r>
            <a:r>
              <a:rPr sz="1200" dirty="0">
                <a:latin typeface="Times New Roman"/>
                <a:cs typeface="Times New Roman"/>
              </a:rPr>
              <a:t>300A,30MW)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7048880"/>
            <a:ext cx="5732145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Thyristor is </a:t>
            </a:r>
            <a:r>
              <a:rPr sz="1200" dirty="0">
                <a:latin typeface="Times New Roman"/>
                <a:cs typeface="Times New Roman"/>
              </a:rPr>
              <a:t>a four layer </a:t>
            </a:r>
            <a:r>
              <a:rPr sz="1200" spc="-5" dirty="0">
                <a:latin typeface="Times New Roman"/>
                <a:cs typeface="Times New Roman"/>
              </a:rPr>
              <a:t>three </a:t>
            </a:r>
            <a:r>
              <a:rPr sz="1200" dirty="0">
                <a:latin typeface="Times New Roman"/>
                <a:cs typeface="Times New Roman"/>
              </a:rPr>
              <a:t>junction pnpn </a:t>
            </a:r>
            <a:r>
              <a:rPr sz="1200" spc="-5" dirty="0">
                <a:latin typeface="Times New Roman"/>
                <a:cs typeface="Times New Roman"/>
              </a:rPr>
              <a:t>semiconductor </a:t>
            </a:r>
            <a:r>
              <a:rPr sz="1200" dirty="0">
                <a:latin typeface="Times New Roman"/>
                <a:cs typeface="Times New Roman"/>
              </a:rPr>
              <a:t>switching device. </a:t>
            </a:r>
            <a:r>
              <a:rPr sz="1200" spc="-15" dirty="0">
                <a:latin typeface="Times New Roman"/>
                <a:cs typeface="Times New Roman"/>
              </a:rPr>
              <a:t>It </a:t>
            </a:r>
            <a:r>
              <a:rPr sz="1200" dirty="0">
                <a:latin typeface="Times New Roman"/>
                <a:cs typeface="Times New Roman"/>
              </a:rPr>
              <a:t>has 3  </a:t>
            </a:r>
            <a:r>
              <a:rPr sz="1200" spc="-5" dirty="0">
                <a:latin typeface="Times New Roman"/>
                <a:cs typeface="Times New Roman"/>
              </a:rPr>
              <a:t>terminals </a:t>
            </a:r>
            <a:r>
              <a:rPr sz="1200" dirty="0">
                <a:latin typeface="Times New Roman"/>
                <a:cs typeface="Times New Roman"/>
              </a:rPr>
              <a:t>these are anode, </a:t>
            </a:r>
            <a:r>
              <a:rPr sz="1200" spc="-5" dirty="0">
                <a:latin typeface="Times New Roman"/>
                <a:cs typeface="Times New Roman"/>
              </a:rPr>
              <a:t>cathode and gate. SCRs are </a:t>
            </a:r>
            <a:r>
              <a:rPr sz="1200" dirty="0">
                <a:latin typeface="Times New Roman"/>
                <a:cs typeface="Times New Roman"/>
              </a:rPr>
              <a:t>solid </a:t>
            </a:r>
            <a:r>
              <a:rPr sz="1200" spc="-5" dirty="0">
                <a:latin typeface="Times New Roman"/>
                <a:cs typeface="Times New Roman"/>
              </a:rPr>
              <a:t>state device, so </a:t>
            </a:r>
            <a:r>
              <a:rPr sz="1200" dirty="0">
                <a:latin typeface="Times New Roman"/>
                <a:cs typeface="Times New Roman"/>
              </a:rPr>
              <a:t>they </a:t>
            </a:r>
            <a:r>
              <a:rPr sz="1200" spc="-5" dirty="0">
                <a:latin typeface="Times New Roman"/>
                <a:cs typeface="Times New Roman"/>
              </a:rPr>
              <a:t>are compact,  possess high </a:t>
            </a:r>
            <a:r>
              <a:rPr sz="1200" dirty="0">
                <a:latin typeface="Times New Roman"/>
                <a:cs typeface="Times New Roman"/>
              </a:rPr>
              <a:t>reliability and </a:t>
            </a:r>
            <a:r>
              <a:rPr sz="1200" spc="-5" dirty="0">
                <a:latin typeface="Times New Roman"/>
                <a:cs typeface="Times New Roman"/>
              </a:rPr>
              <a:t>have low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loss.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14475" y="2996564"/>
            <a:ext cx="666750" cy="704850"/>
          </a:xfrm>
          <a:custGeom>
            <a:avLst/>
            <a:gdLst/>
            <a:ahLst/>
            <a:cxnLst/>
            <a:rect l="l" t="t" r="r" b="b"/>
            <a:pathLst>
              <a:path w="666750" h="704850">
                <a:moveTo>
                  <a:pt x="0" y="704850"/>
                </a:moveTo>
                <a:lnTo>
                  <a:pt x="666750" y="704850"/>
                </a:lnTo>
                <a:lnTo>
                  <a:pt x="666750" y="0"/>
                </a:lnTo>
                <a:lnTo>
                  <a:pt x="0" y="0"/>
                </a:lnTo>
                <a:lnTo>
                  <a:pt x="0" y="7048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98422" y="2998062"/>
            <a:ext cx="449580" cy="419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5" dirty="0">
                <a:latin typeface="Calibri"/>
                <a:cs typeface="Calibri"/>
              </a:rPr>
              <a:t>r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l  </a:t>
            </a:r>
            <a:r>
              <a:rPr sz="1100" spc="-5" dirty="0">
                <a:latin typeface="Calibri"/>
                <a:cs typeface="Calibri"/>
              </a:rPr>
              <a:t>Circuit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47950" y="2996564"/>
            <a:ext cx="666750" cy="7048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97155" marR="194310">
              <a:lnSpc>
                <a:spcPct val="118200"/>
              </a:lnSpc>
              <a:spcBef>
                <a:spcPts val="95"/>
              </a:spcBef>
            </a:pPr>
            <a:r>
              <a:rPr sz="1100" dirty="0">
                <a:latin typeface="Calibri"/>
                <a:cs typeface="Calibri"/>
              </a:rPr>
              <a:t>Di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ital  </a:t>
            </a:r>
            <a:r>
              <a:rPr sz="1100" spc="-5" dirty="0">
                <a:latin typeface="Calibri"/>
                <a:cs typeface="Calibri"/>
              </a:rPr>
              <a:t>Cir</a:t>
            </a:r>
            <a:r>
              <a:rPr sz="1100" dirty="0">
                <a:latin typeface="Calibri"/>
                <a:cs typeface="Calibri"/>
              </a:rPr>
              <a:t>cu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76675" y="2996564"/>
            <a:ext cx="866775" cy="704850"/>
          </a:xfrm>
          <a:custGeom>
            <a:avLst/>
            <a:gdLst/>
            <a:ahLst/>
            <a:cxnLst/>
            <a:rect l="l" t="t" r="r" b="b"/>
            <a:pathLst>
              <a:path w="866775" h="704850">
                <a:moveTo>
                  <a:pt x="0" y="704850"/>
                </a:moveTo>
                <a:lnTo>
                  <a:pt x="866775" y="704850"/>
                </a:lnTo>
                <a:lnTo>
                  <a:pt x="866775" y="0"/>
                </a:lnTo>
                <a:lnTo>
                  <a:pt x="0" y="0"/>
                </a:lnTo>
                <a:lnTo>
                  <a:pt x="0" y="7048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61003" y="2999586"/>
            <a:ext cx="589280" cy="6140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17400"/>
              </a:lnSpc>
              <a:spcBef>
                <a:spcPts val="85"/>
              </a:spcBef>
            </a:pPr>
            <a:r>
              <a:rPr sz="1100" dirty="0">
                <a:latin typeface="Calibri"/>
                <a:cs typeface="Calibri"/>
              </a:rPr>
              <a:t>Power  </a:t>
            </a:r>
            <a:r>
              <a:rPr sz="1100" spc="-5" dirty="0">
                <a:latin typeface="Calibri"/>
                <a:cs typeface="Calibri"/>
              </a:rPr>
              <a:t>Elec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5" dirty="0">
                <a:latin typeface="Calibri"/>
                <a:cs typeface="Calibri"/>
              </a:rPr>
              <a:t>r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ic  circuit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67300" y="2996564"/>
            <a:ext cx="666750" cy="581025"/>
          </a:xfrm>
          <a:custGeom>
            <a:avLst/>
            <a:gdLst/>
            <a:ahLst/>
            <a:cxnLst/>
            <a:rect l="l" t="t" r="r" b="b"/>
            <a:pathLst>
              <a:path w="666750" h="581025">
                <a:moveTo>
                  <a:pt x="0" y="581025"/>
                </a:moveTo>
                <a:lnTo>
                  <a:pt x="666750" y="581025"/>
                </a:lnTo>
                <a:lnTo>
                  <a:pt x="666750" y="0"/>
                </a:lnTo>
                <a:lnTo>
                  <a:pt x="0" y="0"/>
                </a:lnTo>
                <a:lnTo>
                  <a:pt x="0" y="5810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151501" y="3029457"/>
            <a:ext cx="3003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L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ad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47950" y="4217034"/>
            <a:ext cx="1743075" cy="4953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287655">
              <a:lnSpc>
                <a:spcPct val="100000"/>
              </a:lnSpc>
              <a:spcBef>
                <a:spcPts val="345"/>
              </a:spcBef>
            </a:pPr>
            <a:r>
              <a:rPr sz="1100" spc="-5" dirty="0">
                <a:latin typeface="Calibri"/>
                <a:cs typeface="Calibri"/>
              </a:rPr>
              <a:t>Feedback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Signal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9411" y="3204590"/>
            <a:ext cx="816610" cy="76200"/>
          </a:xfrm>
          <a:custGeom>
            <a:avLst/>
            <a:gdLst/>
            <a:ahLst/>
            <a:cxnLst/>
            <a:rect l="l" t="t" r="r" b="b"/>
            <a:pathLst>
              <a:path w="816610" h="76200">
                <a:moveTo>
                  <a:pt x="740321" y="0"/>
                </a:moveTo>
                <a:lnTo>
                  <a:pt x="739950" y="31727"/>
                </a:lnTo>
                <a:lnTo>
                  <a:pt x="752640" y="31876"/>
                </a:lnTo>
                <a:lnTo>
                  <a:pt x="756069" y="31876"/>
                </a:lnTo>
                <a:lnTo>
                  <a:pt x="758863" y="34798"/>
                </a:lnTo>
                <a:lnTo>
                  <a:pt x="758863" y="41783"/>
                </a:lnTo>
                <a:lnTo>
                  <a:pt x="755942" y="44576"/>
                </a:lnTo>
                <a:lnTo>
                  <a:pt x="739801" y="44576"/>
                </a:lnTo>
                <a:lnTo>
                  <a:pt x="739432" y="76200"/>
                </a:lnTo>
                <a:lnTo>
                  <a:pt x="804512" y="44576"/>
                </a:lnTo>
                <a:lnTo>
                  <a:pt x="752386" y="44576"/>
                </a:lnTo>
                <a:lnTo>
                  <a:pt x="739802" y="44429"/>
                </a:lnTo>
                <a:lnTo>
                  <a:pt x="804817" y="44429"/>
                </a:lnTo>
                <a:lnTo>
                  <a:pt x="816013" y="38989"/>
                </a:lnTo>
                <a:lnTo>
                  <a:pt x="740321" y="0"/>
                </a:lnTo>
                <a:close/>
              </a:path>
              <a:path w="816610" h="76200">
                <a:moveTo>
                  <a:pt x="739950" y="31727"/>
                </a:moveTo>
                <a:lnTo>
                  <a:pt x="739802" y="44429"/>
                </a:lnTo>
                <a:lnTo>
                  <a:pt x="752386" y="44576"/>
                </a:lnTo>
                <a:lnTo>
                  <a:pt x="755942" y="44576"/>
                </a:lnTo>
                <a:lnTo>
                  <a:pt x="758863" y="41783"/>
                </a:lnTo>
                <a:lnTo>
                  <a:pt x="758863" y="34798"/>
                </a:lnTo>
                <a:lnTo>
                  <a:pt x="756069" y="31876"/>
                </a:lnTo>
                <a:lnTo>
                  <a:pt x="752640" y="31876"/>
                </a:lnTo>
                <a:lnTo>
                  <a:pt x="739950" y="31727"/>
                </a:lnTo>
                <a:close/>
              </a:path>
              <a:path w="816610" h="76200">
                <a:moveTo>
                  <a:pt x="6464" y="23114"/>
                </a:moveTo>
                <a:lnTo>
                  <a:pt x="2959" y="23114"/>
                </a:lnTo>
                <a:lnTo>
                  <a:pt x="76" y="25908"/>
                </a:lnTo>
                <a:lnTo>
                  <a:pt x="0" y="32893"/>
                </a:lnTo>
                <a:lnTo>
                  <a:pt x="2806" y="35814"/>
                </a:lnTo>
                <a:lnTo>
                  <a:pt x="6311" y="35814"/>
                </a:lnTo>
                <a:lnTo>
                  <a:pt x="739802" y="44429"/>
                </a:lnTo>
                <a:lnTo>
                  <a:pt x="739950" y="31727"/>
                </a:lnTo>
                <a:lnTo>
                  <a:pt x="6464" y="231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74748" y="3203955"/>
            <a:ext cx="473709" cy="76200"/>
          </a:xfrm>
          <a:custGeom>
            <a:avLst/>
            <a:gdLst/>
            <a:ahLst/>
            <a:cxnLst/>
            <a:rect l="l" t="t" r="r" b="b"/>
            <a:pathLst>
              <a:path w="473710" h="76200">
                <a:moveTo>
                  <a:pt x="397763" y="0"/>
                </a:moveTo>
                <a:lnTo>
                  <a:pt x="397129" y="31744"/>
                </a:lnTo>
                <a:lnTo>
                  <a:pt x="409828" y="32003"/>
                </a:lnTo>
                <a:lnTo>
                  <a:pt x="413384" y="32003"/>
                </a:lnTo>
                <a:lnTo>
                  <a:pt x="416178" y="34925"/>
                </a:lnTo>
                <a:lnTo>
                  <a:pt x="416051" y="41909"/>
                </a:lnTo>
                <a:lnTo>
                  <a:pt x="413131" y="44703"/>
                </a:lnTo>
                <a:lnTo>
                  <a:pt x="396869" y="44703"/>
                </a:lnTo>
                <a:lnTo>
                  <a:pt x="396239" y="76200"/>
                </a:lnTo>
                <a:lnTo>
                  <a:pt x="462512" y="44703"/>
                </a:lnTo>
                <a:lnTo>
                  <a:pt x="409575" y="44703"/>
                </a:lnTo>
                <a:lnTo>
                  <a:pt x="396875" y="44444"/>
                </a:lnTo>
                <a:lnTo>
                  <a:pt x="463059" y="44444"/>
                </a:lnTo>
                <a:lnTo>
                  <a:pt x="473201" y="39624"/>
                </a:lnTo>
                <a:lnTo>
                  <a:pt x="397763" y="0"/>
                </a:lnTo>
                <a:close/>
              </a:path>
              <a:path w="473710" h="76200">
                <a:moveTo>
                  <a:pt x="397129" y="31744"/>
                </a:moveTo>
                <a:lnTo>
                  <a:pt x="396875" y="44444"/>
                </a:lnTo>
                <a:lnTo>
                  <a:pt x="409575" y="44703"/>
                </a:lnTo>
                <a:lnTo>
                  <a:pt x="413131" y="44703"/>
                </a:lnTo>
                <a:lnTo>
                  <a:pt x="416051" y="41909"/>
                </a:lnTo>
                <a:lnTo>
                  <a:pt x="416178" y="34925"/>
                </a:lnTo>
                <a:lnTo>
                  <a:pt x="413384" y="32003"/>
                </a:lnTo>
                <a:lnTo>
                  <a:pt x="409828" y="32003"/>
                </a:lnTo>
                <a:lnTo>
                  <a:pt x="397129" y="31744"/>
                </a:lnTo>
                <a:close/>
              </a:path>
              <a:path w="473710" h="76200">
                <a:moveTo>
                  <a:pt x="3047" y="23622"/>
                </a:moveTo>
                <a:lnTo>
                  <a:pt x="253" y="26416"/>
                </a:lnTo>
                <a:lnTo>
                  <a:pt x="0" y="33527"/>
                </a:lnTo>
                <a:lnTo>
                  <a:pt x="2793" y="36322"/>
                </a:lnTo>
                <a:lnTo>
                  <a:pt x="6350" y="36449"/>
                </a:lnTo>
                <a:lnTo>
                  <a:pt x="396875" y="44444"/>
                </a:lnTo>
                <a:lnTo>
                  <a:pt x="397129" y="31744"/>
                </a:lnTo>
                <a:lnTo>
                  <a:pt x="6603" y="23749"/>
                </a:lnTo>
                <a:lnTo>
                  <a:pt x="3047" y="236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55975" y="3215004"/>
            <a:ext cx="520700" cy="76200"/>
          </a:xfrm>
          <a:custGeom>
            <a:avLst/>
            <a:gdLst/>
            <a:ahLst/>
            <a:cxnLst/>
            <a:rect l="l" t="t" r="r" b="b"/>
            <a:pathLst>
              <a:path w="520700" h="76200">
                <a:moveTo>
                  <a:pt x="444500" y="0"/>
                </a:moveTo>
                <a:lnTo>
                  <a:pt x="444500" y="76200"/>
                </a:lnTo>
                <a:lnTo>
                  <a:pt x="508000" y="44450"/>
                </a:lnTo>
                <a:lnTo>
                  <a:pt x="460755" y="44450"/>
                </a:lnTo>
                <a:lnTo>
                  <a:pt x="463550" y="41655"/>
                </a:lnTo>
                <a:lnTo>
                  <a:pt x="463550" y="34544"/>
                </a:lnTo>
                <a:lnTo>
                  <a:pt x="460755" y="31750"/>
                </a:lnTo>
                <a:lnTo>
                  <a:pt x="508000" y="31750"/>
                </a:lnTo>
                <a:lnTo>
                  <a:pt x="444500" y="0"/>
                </a:lnTo>
                <a:close/>
              </a:path>
              <a:path w="520700" h="76200">
                <a:moveTo>
                  <a:pt x="444500" y="31750"/>
                </a:moveTo>
                <a:lnTo>
                  <a:pt x="2794" y="31750"/>
                </a:lnTo>
                <a:lnTo>
                  <a:pt x="0" y="34544"/>
                </a:lnTo>
                <a:lnTo>
                  <a:pt x="0" y="41655"/>
                </a:lnTo>
                <a:lnTo>
                  <a:pt x="2794" y="44450"/>
                </a:lnTo>
                <a:lnTo>
                  <a:pt x="444500" y="44450"/>
                </a:lnTo>
                <a:lnTo>
                  <a:pt x="444500" y="31750"/>
                </a:lnTo>
                <a:close/>
              </a:path>
              <a:path w="520700" h="76200">
                <a:moveTo>
                  <a:pt x="508000" y="31750"/>
                </a:moveTo>
                <a:lnTo>
                  <a:pt x="460755" y="31750"/>
                </a:lnTo>
                <a:lnTo>
                  <a:pt x="463550" y="34544"/>
                </a:lnTo>
                <a:lnTo>
                  <a:pt x="463550" y="41655"/>
                </a:lnTo>
                <a:lnTo>
                  <a:pt x="460755" y="44450"/>
                </a:lnTo>
                <a:lnTo>
                  <a:pt x="508000" y="44450"/>
                </a:lnTo>
                <a:lnTo>
                  <a:pt x="520700" y="38100"/>
                </a:lnTo>
                <a:lnTo>
                  <a:pt x="5080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37100" y="3224529"/>
            <a:ext cx="330200" cy="76200"/>
          </a:xfrm>
          <a:custGeom>
            <a:avLst/>
            <a:gdLst/>
            <a:ahLst/>
            <a:cxnLst/>
            <a:rect l="l" t="t" r="r" b="b"/>
            <a:pathLst>
              <a:path w="330200" h="76200">
                <a:moveTo>
                  <a:pt x="254000" y="0"/>
                </a:moveTo>
                <a:lnTo>
                  <a:pt x="254000" y="76200"/>
                </a:lnTo>
                <a:lnTo>
                  <a:pt x="317500" y="44450"/>
                </a:lnTo>
                <a:lnTo>
                  <a:pt x="270255" y="44450"/>
                </a:lnTo>
                <a:lnTo>
                  <a:pt x="273050" y="41655"/>
                </a:lnTo>
                <a:lnTo>
                  <a:pt x="273050" y="34544"/>
                </a:lnTo>
                <a:lnTo>
                  <a:pt x="270255" y="31750"/>
                </a:lnTo>
                <a:lnTo>
                  <a:pt x="317500" y="31750"/>
                </a:lnTo>
                <a:lnTo>
                  <a:pt x="254000" y="0"/>
                </a:lnTo>
                <a:close/>
              </a:path>
              <a:path w="330200" h="76200">
                <a:moveTo>
                  <a:pt x="254000" y="31750"/>
                </a:moveTo>
                <a:lnTo>
                  <a:pt x="2794" y="31750"/>
                </a:lnTo>
                <a:lnTo>
                  <a:pt x="0" y="34544"/>
                </a:lnTo>
                <a:lnTo>
                  <a:pt x="0" y="41655"/>
                </a:lnTo>
                <a:lnTo>
                  <a:pt x="2794" y="44450"/>
                </a:lnTo>
                <a:lnTo>
                  <a:pt x="254000" y="44450"/>
                </a:lnTo>
                <a:lnTo>
                  <a:pt x="254000" y="31750"/>
                </a:lnTo>
                <a:close/>
              </a:path>
              <a:path w="330200" h="76200">
                <a:moveTo>
                  <a:pt x="317500" y="31750"/>
                </a:moveTo>
                <a:lnTo>
                  <a:pt x="270255" y="31750"/>
                </a:lnTo>
                <a:lnTo>
                  <a:pt x="273050" y="34544"/>
                </a:lnTo>
                <a:lnTo>
                  <a:pt x="273050" y="41655"/>
                </a:lnTo>
                <a:lnTo>
                  <a:pt x="270255" y="44450"/>
                </a:lnTo>
                <a:lnTo>
                  <a:pt x="317500" y="44450"/>
                </a:lnTo>
                <a:lnTo>
                  <a:pt x="330200" y="38100"/>
                </a:lnTo>
                <a:lnTo>
                  <a:pt x="317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81625" y="3481704"/>
            <a:ext cx="0" cy="1047750"/>
          </a:xfrm>
          <a:custGeom>
            <a:avLst/>
            <a:gdLst/>
            <a:ahLst/>
            <a:cxnLst/>
            <a:rect l="l" t="t" r="r" b="b"/>
            <a:pathLst>
              <a:path h="1047750">
                <a:moveTo>
                  <a:pt x="0" y="0"/>
                </a:moveTo>
                <a:lnTo>
                  <a:pt x="0" y="10477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91025" y="4491354"/>
            <a:ext cx="996950" cy="76200"/>
          </a:xfrm>
          <a:custGeom>
            <a:avLst/>
            <a:gdLst/>
            <a:ahLst/>
            <a:cxnLst/>
            <a:rect l="l" t="t" r="r" b="b"/>
            <a:pathLst>
              <a:path w="99695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59944" y="44450"/>
                </a:lnTo>
                <a:lnTo>
                  <a:pt x="57150" y="41655"/>
                </a:lnTo>
                <a:lnTo>
                  <a:pt x="57150" y="34543"/>
                </a:lnTo>
                <a:lnTo>
                  <a:pt x="59944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996950" h="76200">
                <a:moveTo>
                  <a:pt x="76200" y="31750"/>
                </a:moveTo>
                <a:lnTo>
                  <a:pt x="59944" y="31750"/>
                </a:lnTo>
                <a:lnTo>
                  <a:pt x="57150" y="34543"/>
                </a:lnTo>
                <a:lnTo>
                  <a:pt x="57150" y="41655"/>
                </a:lnTo>
                <a:lnTo>
                  <a:pt x="59944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996950" h="76200">
                <a:moveTo>
                  <a:pt x="994155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994155" y="44450"/>
                </a:lnTo>
                <a:lnTo>
                  <a:pt x="996950" y="41655"/>
                </a:lnTo>
                <a:lnTo>
                  <a:pt x="996950" y="34543"/>
                </a:lnTo>
                <a:lnTo>
                  <a:pt x="994155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28800" y="4577079"/>
            <a:ext cx="819150" cy="9525"/>
          </a:xfrm>
          <a:custGeom>
            <a:avLst/>
            <a:gdLst/>
            <a:ahLst/>
            <a:cxnLst/>
            <a:rect l="l" t="t" r="r" b="b"/>
            <a:pathLst>
              <a:path w="819150" h="9525">
                <a:moveTo>
                  <a:pt x="819150" y="0"/>
                </a:moveTo>
                <a:lnTo>
                  <a:pt x="0" y="95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90700" y="3605529"/>
            <a:ext cx="76200" cy="987425"/>
          </a:xfrm>
          <a:custGeom>
            <a:avLst/>
            <a:gdLst/>
            <a:ahLst/>
            <a:cxnLst/>
            <a:rect l="l" t="t" r="r" b="b"/>
            <a:pathLst>
              <a:path w="76200" h="987425">
                <a:moveTo>
                  <a:pt x="41656" y="57150"/>
                </a:moveTo>
                <a:lnTo>
                  <a:pt x="34543" y="57150"/>
                </a:lnTo>
                <a:lnTo>
                  <a:pt x="31750" y="59944"/>
                </a:lnTo>
                <a:lnTo>
                  <a:pt x="31750" y="984630"/>
                </a:lnTo>
                <a:lnTo>
                  <a:pt x="34543" y="987425"/>
                </a:lnTo>
                <a:lnTo>
                  <a:pt x="41656" y="987425"/>
                </a:lnTo>
                <a:lnTo>
                  <a:pt x="44450" y="984630"/>
                </a:lnTo>
                <a:lnTo>
                  <a:pt x="44450" y="59944"/>
                </a:lnTo>
                <a:lnTo>
                  <a:pt x="41656" y="57150"/>
                </a:lnTo>
                <a:close/>
              </a:path>
              <a:path w="76200" h="9874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59944"/>
                </a:lnTo>
                <a:lnTo>
                  <a:pt x="34543" y="57150"/>
                </a:lnTo>
                <a:lnTo>
                  <a:pt x="66675" y="57150"/>
                </a:lnTo>
                <a:lnTo>
                  <a:pt x="38100" y="0"/>
                </a:lnTo>
                <a:close/>
              </a:path>
              <a:path w="76200" h="987425">
                <a:moveTo>
                  <a:pt x="66675" y="57150"/>
                </a:moveTo>
                <a:lnTo>
                  <a:pt x="41656" y="57150"/>
                </a:lnTo>
                <a:lnTo>
                  <a:pt x="44450" y="59944"/>
                </a:lnTo>
                <a:lnTo>
                  <a:pt x="44450" y="76200"/>
                </a:lnTo>
                <a:lnTo>
                  <a:pt x="76200" y="76200"/>
                </a:lnTo>
                <a:lnTo>
                  <a:pt x="66675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37228" y="2509519"/>
            <a:ext cx="76200" cy="535305"/>
          </a:xfrm>
          <a:custGeom>
            <a:avLst/>
            <a:gdLst/>
            <a:ahLst/>
            <a:cxnLst/>
            <a:rect l="l" t="t" r="r" b="b"/>
            <a:pathLst>
              <a:path w="76200" h="535305">
                <a:moveTo>
                  <a:pt x="31776" y="459284"/>
                </a:moveTo>
                <a:lnTo>
                  <a:pt x="0" y="459867"/>
                </a:lnTo>
                <a:lnTo>
                  <a:pt x="39497" y="535305"/>
                </a:lnTo>
                <a:lnTo>
                  <a:pt x="66736" y="478282"/>
                </a:lnTo>
                <a:lnTo>
                  <a:pt x="34925" y="478282"/>
                </a:lnTo>
                <a:lnTo>
                  <a:pt x="32004" y="475488"/>
                </a:lnTo>
                <a:lnTo>
                  <a:pt x="31999" y="471678"/>
                </a:lnTo>
                <a:lnTo>
                  <a:pt x="31776" y="459284"/>
                </a:lnTo>
                <a:close/>
              </a:path>
              <a:path w="76200" h="535305">
                <a:moveTo>
                  <a:pt x="44476" y="459051"/>
                </a:moveTo>
                <a:lnTo>
                  <a:pt x="31776" y="459284"/>
                </a:lnTo>
                <a:lnTo>
                  <a:pt x="31999" y="471678"/>
                </a:lnTo>
                <a:lnTo>
                  <a:pt x="32004" y="475488"/>
                </a:lnTo>
                <a:lnTo>
                  <a:pt x="34925" y="478282"/>
                </a:lnTo>
                <a:lnTo>
                  <a:pt x="38481" y="478155"/>
                </a:lnTo>
                <a:lnTo>
                  <a:pt x="42037" y="478155"/>
                </a:lnTo>
                <a:lnTo>
                  <a:pt x="44704" y="475234"/>
                </a:lnTo>
                <a:lnTo>
                  <a:pt x="44704" y="471678"/>
                </a:lnTo>
                <a:lnTo>
                  <a:pt x="44476" y="459051"/>
                </a:lnTo>
                <a:close/>
              </a:path>
              <a:path w="76200" h="535305">
                <a:moveTo>
                  <a:pt x="76200" y="458470"/>
                </a:moveTo>
                <a:lnTo>
                  <a:pt x="44476" y="459051"/>
                </a:lnTo>
                <a:lnTo>
                  <a:pt x="44704" y="471678"/>
                </a:lnTo>
                <a:lnTo>
                  <a:pt x="44704" y="475234"/>
                </a:lnTo>
                <a:lnTo>
                  <a:pt x="42037" y="478155"/>
                </a:lnTo>
                <a:lnTo>
                  <a:pt x="38481" y="478155"/>
                </a:lnTo>
                <a:lnTo>
                  <a:pt x="34925" y="478282"/>
                </a:lnTo>
                <a:lnTo>
                  <a:pt x="66736" y="478282"/>
                </a:lnTo>
                <a:lnTo>
                  <a:pt x="76200" y="458470"/>
                </a:lnTo>
                <a:close/>
              </a:path>
              <a:path w="76200" h="535305">
                <a:moveTo>
                  <a:pt x="33400" y="0"/>
                </a:moveTo>
                <a:lnTo>
                  <a:pt x="29845" y="0"/>
                </a:lnTo>
                <a:lnTo>
                  <a:pt x="26288" y="127"/>
                </a:lnTo>
                <a:lnTo>
                  <a:pt x="23622" y="2921"/>
                </a:lnTo>
                <a:lnTo>
                  <a:pt x="23622" y="6477"/>
                </a:lnTo>
                <a:lnTo>
                  <a:pt x="31776" y="459284"/>
                </a:lnTo>
                <a:lnTo>
                  <a:pt x="44476" y="459051"/>
                </a:lnTo>
                <a:lnTo>
                  <a:pt x="36326" y="6477"/>
                </a:lnTo>
                <a:lnTo>
                  <a:pt x="36195" y="2667"/>
                </a:lnTo>
                <a:lnTo>
                  <a:pt x="33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904" y="2945637"/>
            <a:ext cx="5800090" cy="2174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 indent="77470">
              <a:lnSpc>
                <a:spcPct val="111700"/>
              </a:lnSpc>
              <a:spcBef>
                <a:spcPts val="100"/>
              </a:spcBef>
            </a:pPr>
            <a:r>
              <a:rPr sz="1200" spc="-15" dirty="0">
                <a:latin typeface="Times New Roman"/>
                <a:cs typeface="Times New Roman"/>
              </a:rPr>
              <a:t>Let </a:t>
            </a:r>
            <a:r>
              <a:rPr sz="1200" dirty="0">
                <a:latin typeface="Times New Roman"/>
                <a:cs typeface="Times New Roman"/>
              </a:rPr>
              <a:t>SCR1 </a:t>
            </a:r>
            <a:r>
              <a:rPr sz="1200" spc="-5" dirty="0">
                <a:latin typeface="Times New Roman"/>
                <a:cs typeface="Times New Roman"/>
              </a:rPr>
              <a:t>has lower </a:t>
            </a:r>
            <a:r>
              <a:rPr sz="1200" dirty="0">
                <a:latin typeface="Times New Roman"/>
                <a:cs typeface="Times New Roman"/>
              </a:rPr>
              <a:t>leakage </a:t>
            </a:r>
            <a:r>
              <a:rPr sz="1200" spc="-5" dirty="0">
                <a:latin typeface="Times New Roman"/>
                <a:cs typeface="Times New Roman"/>
              </a:rPr>
              <a:t>current </a:t>
            </a:r>
            <a:r>
              <a:rPr sz="1200" spc="30" dirty="0">
                <a:latin typeface="Cambria Math"/>
                <a:cs typeface="Cambria Math"/>
              </a:rPr>
              <a:t>𝐼</a:t>
            </a:r>
            <a:r>
              <a:rPr sz="1275" spc="44" baseline="-16339" dirty="0">
                <a:latin typeface="Cambria Math"/>
                <a:cs typeface="Cambria Math"/>
              </a:rPr>
              <a:t>𝑏𝑚𝑛 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It </a:t>
            </a:r>
            <a:r>
              <a:rPr sz="1200" dirty="0">
                <a:latin typeface="Times New Roman"/>
                <a:cs typeface="Times New Roman"/>
              </a:rPr>
              <a:t>will </a:t>
            </a:r>
            <a:r>
              <a:rPr sz="1200" spc="-5" dirty="0">
                <a:latin typeface="Times New Roman"/>
                <a:cs typeface="Times New Roman"/>
              </a:rPr>
              <a:t>block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voltage </a:t>
            </a:r>
            <a:r>
              <a:rPr sz="1200" dirty="0">
                <a:latin typeface="Times New Roman"/>
                <a:cs typeface="Times New Roman"/>
              </a:rPr>
              <a:t>comparatively </a:t>
            </a:r>
            <a:r>
              <a:rPr sz="1200" spc="-5" dirty="0">
                <a:latin typeface="Times New Roman"/>
                <a:cs typeface="Times New Roman"/>
              </a:rPr>
              <a:t>larger than  </a:t>
            </a:r>
            <a:r>
              <a:rPr sz="1200" dirty="0">
                <a:latin typeface="Times New Roman"/>
                <a:cs typeface="Times New Roman"/>
              </a:rPr>
              <a:t>other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SCRs.</a:t>
            </a:r>
            <a:endParaRPr sz="12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155"/>
              </a:spcBef>
            </a:pPr>
            <a:r>
              <a:rPr sz="1200" dirty="0">
                <a:latin typeface="Times New Roman"/>
                <a:cs typeface="Times New Roman"/>
              </a:rPr>
              <a:t>Voltage </a:t>
            </a:r>
            <a:r>
              <a:rPr sz="1200" spc="-5" dirty="0">
                <a:latin typeface="Times New Roman"/>
                <a:cs typeface="Times New Roman"/>
              </a:rPr>
              <a:t>across </a:t>
            </a:r>
            <a:r>
              <a:rPr sz="1200" dirty="0">
                <a:latin typeface="Times New Roman"/>
                <a:cs typeface="Times New Roman"/>
              </a:rPr>
              <a:t>SCR1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Cambria Math"/>
                <a:cs typeface="Cambria Math"/>
              </a:rPr>
              <a:t>𝑉</a:t>
            </a:r>
            <a:r>
              <a:rPr sz="1275" spc="-7" baseline="-16339" dirty="0">
                <a:latin typeface="Cambria Math"/>
                <a:cs typeface="Cambria Math"/>
              </a:rPr>
              <a:t>𝑏𝑚</a:t>
            </a:r>
            <a:r>
              <a:rPr sz="1275" spc="217" baseline="-16339" dirty="0">
                <a:latin typeface="Cambria Math"/>
                <a:cs typeface="Cambria Math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dirty="0">
                <a:latin typeface="Cambria Math"/>
                <a:cs typeface="Cambria Math"/>
              </a:rPr>
              <a:t>𝐼</a:t>
            </a:r>
            <a:r>
              <a:rPr sz="1275" baseline="-16339" dirty="0">
                <a:latin typeface="Cambria Math"/>
                <a:cs typeface="Cambria Math"/>
              </a:rPr>
              <a:t>1</a:t>
            </a:r>
            <a:r>
              <a:rPr sz="1200" dirty="0">
                <a:latin typeface="Cambria Math"/>
                <a:cs typeface="Cambria Math"/>
              </a:rPr>
              <a:t>𝑅</a:t>
            </a:r>
            <a:r>
              <a:rPr sz="120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50800" marR="605155">
              <a:lnSpc>
                <a:spcPts val="1630"/>
              </a:lnSpc>
              <a:spcBef>
                <a:spcPts val="75"/>
              </a:spcBef>
            </a:pPr>
            <a:r>
              <a:rPr sz="1200" dirty="0">
                <a:latin typeface="Times New Roman"/>
                <a:cs typeface="Times New Roman"/>
              </a:rPr>
              <a:t>Voltage </a:t>
            </a:r>
            <a:r>
              <a:rPr sz="1200" spc="-5" dirty="0">
                <a:latin typeface="Times New Roman"/>
                <a:cs typeface="Times New Roman"/>
              </a:rPr>
              <a:t>across (n-1)SCR is </a:t>
            </a:r>
            <a:r>
              <a:rPr sz="1200" dirty="0">
                <a:latin typeface="Times New Roman"/>
                <a:cs typeface="Times New Roman"/>
              </a:rPr>
              <a:t>(n-1) </a:t>
            </a:r>
            <a:r>
              <a:rPr sz="1200" spc="-5" dirty="0">
                <a:latin typeface="Cambria Math"/>
                <a:cs typeface="Cambria Math"/>
              </a:rPr>
              <a:t>𝐼</a:t>
            </a:r>
            <a:r>
              <a:rPr sz="1275" spc="-7" baseline="-16339" dirty="0">
                <a:latin typeface="Cambria Math"/>
                <a:cs typeface="Cambria Math"/>
              </a:rPr>
              <a:t>2</a:t>
            </a:r>
            <a:r>
              <a:rPr sz="1200" spc="-5" dirty="0">
                <a:latin typeface="Cambria Math"/>
                <a:cs typeface="Cambria Math"/>
              </a:rPr>
              <a:t>R</a:t>
            </a:r>
            <a:r>
              <a:rPr sz="1200" spc="-5" dirty="0">
                <a:latin typeface="Times New Roman"/>
                <a:cs typeface="Times New Roman"/>
              </a:rPr>
              <a:t>, so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voltage </a:t>
            </a:r>
            <a:r>
              <a:rPr sz="1200" dirty="0">
                <a:latin typeface="Times New Roman"/>
                <a:cs typeface="Times New Roman"/>
              </a:rPr>
              <a:t>equation </a:t>
            </a:r>
            <a:r>
              <a:rPr sz="1200" spc="-5" dirty="0">
                <a:latin typeface="Times New Roman"/>
                <a:cs typeface="Times New Roman"/>
              </a:rPr>
              <a:t>for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series </a:t>
            </a:r>
            <a:r>
              <a:rPr sz="1200" dirty="0">
                <a:latin typeface="Times New Roman"/>
                <a:cs typeface="Times New Roman"/>
              </a:rPr>
              <a:t>circuit </a:t>
            </a:r>
            <a:r>
              <a:rPr sz="1200" spc="-5" dirty="0">
                <a:latin typeface="Times New Roman"/>
                <a:cs typeface="Times New Roman"/>
              </a:rPr>
              <a:t>is  Vs </a:t>
            </a:r>
            <a:r>
              <a:rPr sz="1200" dirty="0">
                <a:latin typeface="Times New Roman"/>
                <a:cs typeface="Times New Roman"/>
              </a:rPr>
              <a:t>= </a:t>
            </a:r>
            <a:r>
              <a:rPr sz="1200" spc="-5" dirty="0">
                <a:latin typeface="Cambria Math"/>
                <a:cs typeface="Cambria Math"/>
              </a:rPr>
              <a:t>𝐼</a:t>
            </a:r>
            <a:r>
              <a:rPr sz="1275" spc="-7" baseline="-16339" dirty="0">
                <a:latin typeface="Cambria Math"/>
                <a:cs typeface="Cambria Math"/>
              </a:rPr>
              <a:t>1</a:t>
            </a:r>
            <a:r>
              <a:rPr sz="1200" spc="-5" dirty="0">
                <a:latin typeface="Cambria Math"/>
                <a:cs typeface="Cambria Math"/>
              </a:rPr>
              <a:t>𝑅+ </a:t>
            </a:r>
            <a:r>
              <a:rPr sz="1200" dirty="0">
                <a:latin typeface="Cambria Math"/>
                <a:cs typeface="Cambria Math"/>
              </a:rPr>
              <a:t>(𝑛 − </a:t>
            </a:r>
            <a:r>
              <a:rPr sz="1200" spc="-5" dirty="0">
                <a:latin typeface="Cambria Math"/>
                <a:cs typeface="Cambria Math"/>
              </a:rPr>
              <a:t>1)𝐼</a:t>
            </a:r>
            <a:r>
              <a:rPr sz="1275" spc="-7" baseline="-16339" dirty="0">
                <a:latin typeface="Cambria Math"/>
                <a:cs typeface="Cambria Math"/>
              </a:rPr>
              <a:t>2</a:t>
            </a:r>
            <a:r>
              <a:rPr sz="1200" spc="-5" dirty="0">
                <a:latin typeface="Cambria Math"/>
                <a:cs typeface="Cambria Math"/>
              </a:rPr>
              <a:t>𝑅 </a:t>
            </a:r>
            <a:r>
              <a:rPr sz="1200" dirty="0">
                <a:latin typeface="Times New Roman"/>
                <a:cs typeface="Times New Roman"/>
              </a:rPr>
              <a:t>= </a:t>
            </a:r>
            <a:r>
              <a:rPr sz="1200" spc="5" dirty="0">
                <a:latin typeface="Cambria Math"/>
                <a:cs typeface="Cambria Math"/>
              </a:rPr>
              <a:t>𝑉</a:t>
            </a:r>
            <a:r>
              <a:rPr sz="1275" spc="7" baseline="-16339" dirty="0">
                <a:latin typeface="Cambria Math"/>
                <a:cs typeface="Cambria Math"/>
              </a:rPr>
              <a:t>𝑏𝑚</a:t>
            </a:r>
            <a:r>
              <a:rPr sz="1200" spc="5" dirty="0">
                <a:latin typeface="Times New Roman"/>
                <a:cs typeface="Times New Roman"/>
              </a:rPr>
              <a:t>+ </a:t>
            </a:r>
            <a:r>
              <a:rPr sz="1200" spc="-5" dirty="0">
                <a:latin typeface="Times New Roman"/>
                <a:cs typeface="Times New Roman"/>
              </a:rPr>
              <a:t>(n-1)R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dirty="0">
                <a:latin typeface="Cambria Math"/>
                <a:cs typeface="Cambria Math"/>
              </a:rPr>
              <a:t>𝐼 − </a:t>
            </a:r>
            <a:r>
              <a:rPr sz="1200" spc="25" dirty="0">
                <a:latin typeface="Cambria Math"/>
                <a:cs typeface="Cambria Math"/>
              </a:rPr>
              <a:t>𝐼</a:t>
            </a:r>
            <a:r>
              <a:rPr sz="1275" spc="37" baseline="-16339" dirty="0">
                <a:latin typeface="Cambria Math"/>
                <a:cs typeface="Cambria Math"/>
              </a:rPr>
              <a:t>𝑏𝑚𝑥</a:t>
            </a:r>
            <a:r>
              <a:rPr sz="1275" spc="89" baseline="-16339" dirty="0">
                <a:latin typeface="Cambria Math"/>
                <a:cs typeface="Cambria Math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090"/>
              </a:spcBef>
            </a:pP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spc="-40" dirty="0">
                <a:latin typeface="Cambria Math"/>
                <a:cs typeface="Cambria Math"/>
              </a:rPr>
              <a:t>𝐼</a:t>
            </a:r>
            <a:r>
              <a:rPr sz="1275" spc="-60" baseline="-16339" dirty="0">
                <a:latin typeface="Cambria Math"/>
                <a:cs typeface="Cambria Math"/>
              </a:rPr>
              <a:t>1 </a:t>
            </a:r>
            <a:r>
              <a:rPr sz="1200" dirty="0">
                <a:latin typeface="Cambria Math"/>
                <a:cs typeface="Cambria Math"/>
              </a:rPr>
              <a:t>= 𝐼 −</a:t>
            </a:r>
            <a:r>
              <a:rPr sz="1200" spc="40" dirty="0">
                <a:latin typeface="Cambria Math"/>
                <a:cs typeface="Cambria Math"/>
              </a:rPr>
              <a:t> </a:t>
            </a:r>
            <a:r>
              <a:rPr sz="1200" spc="30" dirty="0">
                <a:latin typeface="Cambria Math"/>
                <a:cs typeface="Cambria Math"/>
              </a:rPr>
              <a:t>𝐼</a:t>
            </a:r>
            <a:r>
              <a:rPr sz="1275" spc="44" baseline="-16339" dirty="0">
                <a:latin typeface="Cambria Math"/>
                <a:cs typeface="Cambria Math"/>
              </a:rPr>
              <a:t>𝑏𝑚𝑛</a:t>
            </a:r>
            <a:endParaRPr sz="1275" baseline="-16339">
              <a:latin typeface="Cambria Math"/>
              <a:cs typeface="Cambria Math"/>
            </a:endParaRPr>
          </a:p>
          <a:p>
            <a:pPr marL="165100">
              <a:lnSpc>
                <a:spcPct val="100000"/>
              </a:lnSpc>
              <a:spcBef>
                <a:spcPts val="1175"/>
              </a:spcBef>
            </a:pPr>
            <a:r>
              <a:rPr sz="1200" spc="-5" dirty="0">
                <a:latin typeface="Cambria Math"/>
                <a:cs typeface="Cambria Math"/>
              </a:rPr>
              <a:t>𝐼</a:t>
            </a:r>
            <a:r>
              <a:rPr sz="1275" spc="-7" baseline="-16339" dirty="0">
                <a:latin typeface="Cambria Math"/>
                <a:cs typeface="Cambria Math"/>
              </a:rPr>
              <a:t>2</a:t>
            </a:r>
            <a:r>
              <a:rPr sz="1200" spc="-5" dirty="0">
                <a:latin typeface="Times New Roman"/>
                <a:cs typeface="Times New Roman"/>
              </a:rPr>
              <a:t>= </a:t>
            </a:r>
            <a:r>
              <a:rPr sz="1200" dirty="0">
                <a:latin typeface="Cambria Math"/>
                <a:cs typeface="Cambria Math"/>
              </a:rPr>
              <a:t>𝐼 −</a:t>
            </a:r>
            <a:r>
              <a:rPr sz="1200" spc="30" dirty="0">
                <a:latin typeface="Cambria Math"/>
                <a:cs typeface="Cambria Math"/>
              </a:rPr>
              <a:t> </a:t>
            </a:r>
            <a:r>
              <a:rPr sz="1200" spc="25" dirty="0">
                <a:latin typeface="Cambria Math"/>
                <a:cs typeface="Cambria Math"/>
              </a:rPr>
              <a:t>𝐼</a:t>
            </a:r>
            <a:r>
              <a:rPr sz="1275" spc="37" baseline="-16339" dirty="0">
                <a:latin typeface="Cambria Math"/>
                <a:cs typeface="Cambria Math"/>
              </a:rPr>
              <a:t>𝑏𝑚𝑥</a:t>
            </a:r>
            <a:endParaRPr sz="1275" baseline="-16339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190"/>
              </a:spcBef>
            </a:pPr>
            <a:r>
              <a:rPr sz="1200" spc="-5" dirty="0">
                <a:latin typeface="Times New Roman"/>
                <a:cs typeface="Times New Roman"/>
              </a:rPr>
              <a:t>So, Vs </a:t>
            </a:r>
            <a:r>
              <a:rPr sz="1200" dirty="0">
                <a:latin typeface="Times New Roman"/>
                <a:cs typeface="Times New Roman"/>
              </a:rPr>
              <a:t>= </a:t>
            </a:r>
            <a:r>
              <a:rPr sz="1200" spc="5" dirty="0">
                <a:latin typeface="Cambria Math"/>
                <a:cs typeface="Cambria Math"/>
              </a:rPr>
              <a:t>𝑉</a:t>
            </a:r>
            <a:r>
              <a:rPr sz="1275" spc="7" baseline="-16339" dirty="0">
                <a:latin typeface="Cambria Math"/>
                <a:cs typeface="Cambria Math"/>
              </a:rPr>
              <a:t>𝑏𝑚</a:t>
            </a:r>
            <a:r>
              <a:rPr sz="1200" spc="5" dirty="0">
                <a:latin typeface="Times New Roman"/>
                <a:cs typeface="Times New Roman"/>
              </a:rPr>
              <a:t>+ </a:t>
            </a:r>
            <a:r>
              <a:rPr sz="1200" spc="-5" dirty="0">
                <a:latin typeface="Times New Roman"/>
                <a:cs typeface="Times New Roman"/>
              </a:rPr>
              <a:t>(n-1)R </a:t>
            </a:r>
            <a:r>
              <a:rPr sz="1200" spc="-20" dirty="0">
                <a:latin typeface="Times New Roman"/>
                <a:cs typeface="Times New Roman"/>
              </a:rPr>
              <a:t>[</a:t>
            </a:r>
            <a:r>
              <a:rPr sz="1200" spc="-20" dirty="0">
                <a:latin typeface="Cambria Math"/>
                <a:cs typeface="Cambria Math"/>
              </a:rPr>
              <a:t>𝐼</a:t>
            </a:r>
            <a:r>
              <a:rPr sz="1275" spc="-30" baseline="-16339" dirty="0">
                <a:latin typeface="Cambria Math"/>
                <a:cs typeface="Cambria Math"/>
              </a:rPr>
              <a:t>1 </a:t>
            </a:r>
            <a:r>
              <a:rPr sz="1200" dirty="0">
                <a:latin typeface="Cambria Math"/>
                <a:cs typeface="Cambria Math"/>
              </a:rPr>
              <a:t>− </a:t>
            </a:r>
            <a:r>
              <a:rPr sz="1200" spc="20" dirty="0">
                <a:latin typeface="Cambria Math"/>
                <a:cs typeface="Cambria Math"/>
              </a:rPr>
              <a:t>(𝐼</a:t>
            </a:r>
            <a:r>
              <a:rPr sz="1275" spc="30" baseline="-16339" dirty="0">
                <a:latin typeface="Cambria Math"/>
                <a:cs typeface="Cambria Math"/>
              </a:rPr>
              <a:t>𝑏𝑚𝑥 </a:t>
            </a:r>
            <a:r>
              <a:rPr sz="1200" dirty="0">
                <a:latin typeface="Cambria Math"/>
                <a:cs typeface="Cambria Math"/>
              </a:rPr>
              <a:t>−</a:t>
            </a:r>
            <a:r>
              <a:rPr sz="1200" spc="145" dirty="0">
                <a:latin typeface="Cambria Math"/>
                <a:cs typeface="Cambria Math"/>
              </a:rPr>
              <a:t> </a:t>
            </a:r>
            <a:r>
              <a:rPr sz="1200" spc="25" dirty="0">
                <a:latin typeface="Cambria Math"/>
                <a:cs typeface="Cambria Math"/>
              </a:rPr>
              <a:t>𝐼</a:t>
            </a:r>
            <a:r>
              <a:rPr sz="1275" spc="37" baseline="-16339" dirty="0">
                <a:latin typeface="Cambria Math"/>
                <a:cs typeface="Cambria Math"/>
              </a:rPr>
              <a:t>𝑏𝑚𝑛</a:t>
            </a:r>
            <a:r>
              <a:rPr sz="1200" spc="25" dirty="0">
                <a:latin typeface="Times New Roman"/>
                <a:cs typeface="Times New Roman"/>
              </a:rPr>
              <a:t>)]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5244210"/>
            <a:ext cx="125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Times New Roman"/>
                <a:cs typeface="Times New Roman"/>
              </a:rPr>
              <a:t>I</a:t>
            </a:r>
            <a:r>
              <a:rPr sz="1200" dirty="0">
                <a:latin typeface="Times New Roman"/>
                <a:cs typeface="Times New Roman"/>
              </a:rPr>
              <a:t>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3012" y="5274690"/>
            <a:ext cx="1248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5" baseline="11574" dirty="0">
                <a:latin typeface="Times New Roman"/>
                <a:cs typeface="Times New Roman"/>
              </a:rPr>
              <a:t>Δ</a:t>
            </a:r>
            <a:r>
              <a:rPr sz="1800" spc="-15" baseline="11574" dirty="0">
                <a:latin typeface="Cambria Math"/>
                <a:cs typeface="Cambria Math"/>
              </a:rPr>
              <a:t>𝐼</a:t>
            </a:r>
            <a:r>
              <a:rPr sz="850" spc="-10" dirty="0">
                <a:latin typeface="Cambria Math"/>
                <a:cs typeface="Cambria Math"/>
              </a:rPr>
              <a:t>𝑏 </a:t>
            </a:r>
            <a:r>
              <a:rPr sz="1800" baseline="11574" dirty="0">
                <a:latin typeface="Cambria Math"/>
                <a:cs typeface="Cambria Math"/>
              </a:rPr>
              <a:t>= </a:t>
            </a:r>
            <a:r>
              <a:rPr sz="1800" spc="37" baseline="11574" dirty="0">
                <a:latin typeface="Cambria Math"/>
                <a:cs typeface="Cambria Math"/>
              </a:rPr>
              <a:t>𝐼</a:t>
            </a:r>
            <a:r>
              <a:rPr sz="850" spc="25" dirty="0">
                <a:latin typeface="Cambria Math"/>
                <a:cs typeface="Cambria Math"/>
              </a:rPr>
              <a:t>𝑏𝑚𝑥 </a:t>
            </a:r>
            <a:r>
              <a:rPr sz="1800" baseline="11574" dirty="0">
                <a:latin typeface="Cambria Math"/>
                <a:cs typeface="Cambria Math"/>
              </a:rPr>
              <a:t>−</a:t>
            </a:r>
            <a:r>
              <a:rPr sz="1800" spc="-67" baseline="11574" dirty="0">
                <a:latin typeface="Cambria Math"/>
                <a:cs typeface="Cambria Math"/>
              </a:rPr>
              <a:t> </a:t>
            </a:r>
            <a:r>
              <a:rPr sz="1800" spc="44" baseline="11574" dirty="0">
                <a:latin typeface="Cambria Math"/>
                <a:cs typeface="Cambria Math"/>
              </a:rPr>
              <a:t>𝐼</a:t>
            </a:r>
            <a:r>
              <a:rPr sz="850" spc="30" dirty="0">
                <a:latin typeface="Cambria Math"/>
                <a:cs typeface="Cambria Math"/>
              </a:rPr>
              <a:t>𝑏𝑚𝑛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5804" y="5576442"/>
            <a:ext cx="4443095" cy="3807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Then Vs </a:t>
            </a:r>
            <a:r>
              <a:rPr sz="1200" dirty="0">
                <a:latin typeface="Times New Roman"/>
                <a:cs typeface="Times New Roman"/>
              </a:rPr>
              <a:t>= </a:t>
            </a:r>
            <a:r>
              <a:rPr sz="1200" dirty="0">
                <a:latin typeface="Cambria Math"/>
                <a:cs typeface="Cambria Math"/>
              </a:rPr>
              <a:t>𝑉</a:t>
            </a:r>
            <a:r>
              <a:rPr sz="1275" baseline="-16339" dirty="0">
                <a:latin typeface="Cambria Math"/>
                <a:cs typeface="Cambria Math"/>
              </a:rPr>
              <a:t>𝑏𝑚</a:t>
            </a:r>
            <a:r>
              <a:rPr sz="1200" dirty="0">
                <a:latin typeface="Times New Roman"/>
                <a:cs typeface="Times New Roman"/>
              </a:rPr>
              <a:t>+(n-1)R </a:t>
            </a:r>
            <a:r>
              <a:rPr sz="1200" spc="-25" dirty="0">
                <a:latin typeface="Times New Roman"/>
                <a:cs typeface="Times New Roman"/>
              </a:rPr>
              <a:t>(</a:t>
            </a:r>
            <a:r>
              <a:rPr sz="1200" spc="-25" dirty="0">
                <a:latin typeface="Cambria Math"/>
                <a:cs typeface="Cambria Math"/>
              </a:rPr>
              <a:t>𝐼</a:t>
            </a:r>
            <a:r>
              <a:rPr sz="1275" spc="-37" baseline="-16339" dirty="0">
                <a:latin typeface="Cambria Math"/>
                <a:cs typeface="Cambria Math"/>
              </a:rPr>
              <a:t>1 </a:t>
            </a:r>
            <a:r>
              <a:rPr sz="1200" dirty="0">
                <a:latin typeface="Cambria Math"/>
                <a:cs typeface="Cambria Math"/>
              </a:rPr>
              <a:t>−</a:t>
            </a:r>
            <a:r>
              <a:rPr sz="1200" spc="-10" dirty="0">
                <a:latin typeface="Cambria Math"/>
                <a:cs typeface="Cambria Math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Δ</a:t>
            </a:r>
            <a:r>
              <a:rPr sz="1200" spc="10" dirty="0">
                <a:latin typeface="Cambria Math"/>
                <a:cs typeface="Cambria Math"/>
              </a:rPr>
              <a:t>𝐼</a:t>
            </a:r>
            <a:r>
              <a:rPr sz="1275" spc="15" baseline="-16339" dirty="0">
                <a:latin typeface="Cambria Math"/>
                <a:cs typeface="Cambria Math"/>
              </a:rPr>
              <a:t>𝑏</a:t>
            </a:r>
            <a:r>
              <a:rPr sz="1200" spc="10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 marL="88900" marR="2386965">
              <a:lnSpc>
                <a:spcPct val="181700"/>
              </a:lnSpc>
            </a:pPr>
            <a:r>
              <a:rPr sz="1200" spc="-5" dirty="0">
                <a:latin typeface="Times New Roman"/>
                <a:cs typeface="Times New Roman"/>
              </a:rPr>
              <a:t>Vs </a:t>
            </a:r>
            <a:r>
              <a:rPr sz="1200" dirty="0">
                <a:latin typeface="Times New Roman"/>
                <a:cs typeface="Times New Roman"/>
              </a:rPr>
              <a:t>= </a:t>
            </a:r>
            <a:r>
              <a:rPr sz="1200" spc="5" dirty="0">
                <a:latin typeface="Cambria Math"/>
                <a:cs typeface="Cambria Math"/>
              </a:rPr>
              <a:t>𝑉</a:t>
            </a:r>
            <a:r>
              <a:rPr sz="1275" spc="7" baseline="-16339" dirty="0">
                <a:latin typeface="Cambria Math"/>
                <a:cs typeface="Cambria Math"/>
              </a:rPr>
              <a:t>𝑏𝑚</a:t>
            </a:r>
            <a:r>
              <a:rPr sz="1200" spc="5" dirty="0">
                <a:latin typeface="Times New Roman"/>
                <a:cs typeface="Times New Roman"/>
              </a:rPr>
              <a:t>+ </a:t>
            </a:r>
            <a:r>
              <a:rPr sz="1200" spc="-5" dirty="0">
                <a:latin typeface="Times New Roman"/>
                <a:cs typeface="Times New Roman"/>
              </a:rPr>
              <a:t>(n-1)R </a:t>
            </a:r>
            <a:r>
              <a:rPr sz="1200" spc="-10" dirty="0">
                <a:latin typeface="Cambria Math"/>
                <a:cs typeface="Cambria Math"/>
              </a:rPr>
              <a:t>𝐼</a:t>
            </a:r>
            <a:r>
              <a:rPr sz="1275" spc="-15" baseline="-16339" dirty="0">
                <a:latin typeface="Cambria Math"/>
                <a:cs typeface="Cambria Math"/>
              </a:rPr>
              <a:t>1</a:t>
            </a:r>
            <a:r>
              <a:rPr sz="1200" spc="-10" dirty="0">
                <a:latin typeface="Times New Roman"/>
                <a:cs typeface="Times New Roman"/>
              </a:rPr>
              <a:t>-(n-1)R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Δ</a:t>
            </a:r>
            <a:r>
              <a:rPr sz="1200" spc="-10" dirty="0">
                <a:latin typeface="Cambria Math"/>
                <a:cs typeface="Cambria Math"/>
              </a:rPr>
              <a:t>𝐼</a:t>
            </a:r>
            <a:r>
              <a:rPr sz="1275" spc="-15" baseline="-16339" dirty="0">
                <a:latin typeface="Cambria Math"/>
                <a:cs typeface="Cambria Math"/>
              </a:rPr>
              <a:t>𝑏  </a:t>
            </a:r>
            <a:r>
              <a:rPr sz="1200" spc="-10" dirty="0">
                <a:latin typeface="Times New Roman"/>
                <a:cs typeface="Times New Roman"/>
              </a:rPr>
              <a:t>R</a:t>
            </a:r>
            <a:r>
              <a:rPr sz="1200" spc="-10" dirty="0">
                <a:latin typeface="Cambria Math"/>
                <a:cs typeface="Cambria Math"/>
              </a:rPr>
              <a:t>𝐼</a:t>
            </a:r>
            <a:r>
              <a:rPr sz="1275" spc="-15" baseline="-16339" dirty="0">
                <a:latin typeface="Cambria Math"/>
                <a:cs typeface="Cambria Math"/>
              </a:rPr>
              <a:t>1</a:t>
            </a:r>
            <a:r>
              <a:rPr sz="1200" spc="-10" dirty="0">
                <a:latin typeface="Times New Roman"/>
                <a:cs typeface="Times New Roman"/>
              </a:rPr>
              <a:t>=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mbria Math"/>
                <a:cs typeface="Cambria Math"/>
              </a:rPr>
              <a:t>𝑉</a:t>
            </a:r>
            <a:r>
              <a:rPr sz="1275" spc="-15" baseline="-16339" dirty="0">
                <a:latin typeface="Cambria Math"/>
                <a:cs typeface="Cambria Math"/>
              </a:rPr>
              <a:t>𝑏𝑚</a:t>
            </a:r>
            <a:endParaRPr sz="1275" baseline="-16339">
              <a:latin typeface="Cambria Math"/>
              <a:cs typeface="Cambria Math"/>
            </a:endParaRPr>
          </a:p>
          <a:p>
            <a:pPr marL="88900">
              <a:lnSpc>
                <a:spcPct val="100000"/>
              </a:lnSpc>
              <a:spcBef>
                <a:spcPts val="1175"/>
              </a:spcBef>
            </a:pPr>
            <a:r>
              <a:rPr sz="1200" spc="-5" dirty="0">
                <a:latin typeface="Times New Roman"/>
                <a:cs typeface="Times New Roman"/>
              </a:rPr>
              <a:t>So, Vs </a:t>
            </a:r>
            <a:r>
              <a:rPr sz="1200" dirty="0">
                <a:latin typeface="Times New Roman"/>
                <a:cs typeface="Times New Roman"/>
              </a:rPr>
              <a:t>= </a:t>
            </a:r>
            <a:r>
              <a:rPr sz="1200" dirty="0">
                <a:latin typeface="Cambria Math"/>
                <a:cs typeface="Cambria Math"/>
              </a:rPr>
              <a:t>𝑉𝑏𝑚</a:t>
            </a:r>
            <a:r>
              <a:rPr sz="1200" dirty="0">
                <a:latin typeface="Times New Roman"/>
                <a:cs typeface="Times New Roman"/>
              </a:rPr>
              <a:t>+ </a:t>
            </a:r>
            <a:r>
              <a:rPr sz="1200" spc="-5" dirty="0">
                <a:latin typeface="Times New Roman"/>
                <a:cs typeface="Times New Roman"/>
              </a:rPr>
              <a:t>(n-1) </a:t>
            </a:r>
            <a:r>
              <a:rPr sz="1200" spc="-5" dirty="0">
                <a:latin typeface="Cambria Math"/>
                <a:cs typeface="Cambria Math"/>
              </a:rPr>
              <a:t>𝑉𝑏𝑚 </a:t>
            </a:r>
            <a:r>
              <a:rPr sz="1200" spc="-5" dirty="0">
                <a:latin typeface="Times New Roman"/>
                <a:cs typeface="Times New Roman"/>
              </a:rPr>
              <a:t>-(n-1)R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Δ</a:t>
            </a:r>
            <a:r>
              <a:rPr sz="1200" spc="-10" dirty="0">
                <a:latin typeface="Cambria Math"/>
                <a:cs typeface="Cambria Math"/>
              </a:rPr>
              <a:t>𝐼</a:t>
            </a:r>
            <a:r>
              <a:rPr sz="1275" spc="-15" baseline="-16339" dirty="0">
                <a:latin typeface="Cambria Math"/>
                <a:cs typeface="Cambria Math"/>
              </a:rPr>
              <a:t>𝑏</a:t>
            </a:r>
            <a:endParaRPr sz="1275" baseline="-16339">
              <a:latin typeface="Cambria Math"/>
              <a:cs typeface="Cambria Math"/>
            </a:endParaRPr>
          </a:p>
          <a:p>
            <a:pPr marL="545465">
              <a:lnSpc>
                <a:spcPct val="100000"/>
              </a:lnSpc>
              <a:spcBef>
                <a:spcPts val="1190"/>
              </a:spcBef>
            </a:pPr>
            <a:r>
              <a:rPr sz="1200" dirty="0">
                <a:latin typeface="Times New Roman"/>
                <a:cs typeface="Times New Roman"/>
              </a:rPr>
              <a:t>= n </a:t>
            </a:r>
            <a:r>
              <a:rPr sz="1200" spc="5" dirty="0">
                <a:latin typeface="Cambria Math"/>
                <a:cs typeface="Cambria Math"/>
              </a:rPr>
              <a:t>𝑉</a:t>
            </a:r>
            <a:r>
              <a:rPr sz="1275" spc="7" baseline="-16339" dirty="0">
                <a:latin typeface="Cambria Math"/>
                <a:cs typeface="Cambria Math"/>
              </a:rPr>
              <a:t>𝑏𝑚</a:t>
            </a:r>
            <a:r>
              <a:rPr sz="1200" spc="5" dirty="0">
                <a:latin typeface="Times New Roman"/>
                <a:cs typeface="Times New Roman"/>
              </a:rPr>
              <a:t>- </a:t>
            </a:r>
            <a:r>
              <a:rPr sz="1200" dirty="0">
                <a:latin typeface="Times New Roman"/>
                <a:cs typeface="Times New Roman"/>
              </a:rPr>
              <a:t>(n-1)R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Δ</a:t>
            </a:r>
            <a:r>
              <a:rPr sz="1200" spc="-10" dirty="0">
                <a:latin typeface="Cambria Math"/>
                <a:cs typeface="Cambria Math"/>
              </a:rPr>
              <a:t>𝐼</a:t>
            </a:r>
            <a:r>
              <a:rPr sz="1275" spc="-15" baseline="-16339" dirty="0">
                <a:latin typeface="Cambria Math"/>
                <a:cs typeface="Cambria Math"/>
              </a:rPr>
              <a:t>𝑏</a:t>
            </a:r>
            <a:endParaRPr sz="1275" baseline="-16339">
              <a:latin typeface="Cambria Math"/>
              <a:cs typeface="Cambria Math"/>
            </a:endParaRPr>
          </a:p>
          <a:p>
            <a:pPr marL="241300">
              <a:lnSpc>
                <a:spcPct val="100000"/>
              </a:lnSpc>
              <a:spcBef>
                <a:spcPts val="755"/>
              </a:spcBef>
            </a:pPr>
            <a:r>
              <a:rPr sz="1800" baseline="-32407" dirty="0">
                <a:latin typeface="Cambria Math"/>
                <a:cs typeface="Cambria Math"/>
              </a:rPr>
              <a:t>⇒</a:t>
            </a:r>
            <a:r>
              <a:rPr sz="1800" baseline="-32407" dirty="0">
                <a:latin typeface="Times New Roman"/>
                <a:cs typeface="Times New Roman"/>
              </a:rPr>
              <a:t>R =</a:t>
            </a:r>
            <a:r>
              <a:rPr sz="1200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50" u="sng" spc="55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𝑛𝑉</a:t>
            </a:r>
            <a:r>
              <a:rPr sz="1050" u="sng" spc="82" baseline="-15873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𝑏𝑚</a:t>
            </a:r>
            <a:r>
              <a:rPr sz="850" u="sng" spc="55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−𝑉</a:t>
            </a:r>
            <a:r>
              <a:rPr sz="1050" u="sng" spc="82" baseline="-11904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𝑆</a:t>
            </a:r>
            <a:endParaRPr sz="1050" baseline="-11904">
              <a:latin typeface="Cambria Math"/>
              <a:cs typeface="Cambria Math"/>
            </a:endParaRPr>
          </a:p>
          <a:p>
            <a:pPr marL="652145">
              <a:lnSpc>
                <a:spcPct val="100000"/>
              </a:lnSpc>
              <a:spcBef>
                <a:spcPts val="219"/>
              </a:spcBef>
            </a:pPr>
            <a:r>
              <a:rPr sz="1275" spc="22" baseline="3267" dirty="0">
                <a:latin typeface="Cambria Math"/>
                <a:cs typeface="Cambria Math"/>
              </a:rPr>
              <a:t>(</a:t>
            </a:r>
            <a:r>
              <a:rPr sz="850" spc="15" dirty="0">
                <a:latin typeface="Cambria Math"/>
                <a:cs typeface="Cambria Math"/>
              </a:rPr>
              <a:t>n−1</a:t>
            </a:r>
            <a:r>
              <a:rPr sz="1275" spc="22" baseline="3267" dirty="0">
                <a:latin typeface="Cambria Math"/>
                <a:cs typeface="Cambria Math"/>
              </a:rPr>
              <a:t>)</a:t>
            </a:r>
            <a:r>
              <a:rPr sz="850" spc="15" dirty="0">
                <a:latin typeface="Times New Roman"/>
                <a:cs typeface="Times New Roman"/>
              </a:rPr>
              <a:t>Δ</a:t>
            </a:r>
            <a:r>
              <a:rPr sz="850" spc="15" dirty="0">
                <a:latin typeface="Cambria Math"/>
                <a:cs typeface="Cambria Math"/>
              </a:rPr>
              <a:t>𝐼</a:t>
            </a:r>
            <a:r>
              <a:rPr sz="1050" spc="22" baseline="-15873" dirty="0">
                <a:latin typeface="Cambria Math"/>
                <a:cs typeface="Cambria Math"/>
              </a:rPr>
              <a:t>𝑏</a:t>
            </a:r>
            <a:endParaRPr sz="1050" baseline="-15873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SCR data sheet </a:t>
            </a:r>
            <a:r>
              <a:rPr sz="1200" dirty="0">
                <a:latin typeface="Times New Roman"/>
                <a:cs typeface="Times New Roman"/>
              </a:rPr>
              <a:t>usually contain only maximum </a:t>
            </a:r>
            <a:r>
              <a:rPr sz="1200" spc="-5" dirty="0">
                <a:latin typeface="Times New Roman"/>
                <a:cs typeface="Times New Roman"/>
              </a:rPr>
              <a:t>blocking current 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Cambria Math"/>
                <a:cs typeface="Cambria Math"/>
              </a:rPr>
              <a:t>𝐼</a:t>
            </a:r>
            <a:r>
              <a:rPr sz="1275" spc="37" baseline="-16339" dirty="0">
                <a:latin typeface="Cambria Math"/>
                <a:cs typeface="Cambria Math"/>
              </a:rPr>
              <a:t>𝑏𝑚𝑥</a:t>
            </a:r>
            <a:endParaRPr sz="1275" baseline="-16339">
              <a:latin typeface="Cambria Math"/>
              <a:cs typeface="Cambria Math"/>
            </a:endParaRPr>
          </a:p>
          <a:p>
            <a:pPr marL="88900">
              <a:lnSpc>
                <a:spcPct val="100000"/>
              </a:lnSpc>
              <a:spcBef>
                <a:spcPts val="1190"/>
              </a:spcBef>
            </a:pPr>
            <a:r>
              <a:rPr sz="1200" spc="-5" dirty="0">
                <a:latin typeface="Times New Roman"/>
                <a:cs typeface="Times New Roman"/>
              </a:rPr>
              <a:t>so we assume </a:t>
            </a:r>
            <a:r>
              <a:rPr sz="1200" spc="30" dirty="0">
                <a:latin typeface="Cambria Math"/>
                <a:cs typeface="Cambria Math"/>
              </a:rPr>
              <a:t>𝐼</a:t>
            </a:r>
            <a:r>
              <a:rPr sz="1275" spc="44" baseline="-16339" dirty="0">
                <a:latin typeface="Cambria Math"/>
                <a:cs typeface="Cambria Math"/>
              </a:rPr>
              <a:t>𝑏𝑚𝑛 </a:t>
            </a:r>
            <a:r>
              <a:rPr sz="1200" dirty="0">
                <a:latin typeface="Cambria Math"/>
                <a:cs typeface="Cambria Math"/>
              </a:rPr>
              <a:t>= 0</a:t>
            </a:r>
            <a:endParaRPr sz="1200">
              <a:latin typeface="Cambria Math"/>
              <a:cs typeface="Cambria Math"/>
            </a:endParaRPr>
          </a:p>
          <a:p>
            <a:pPr marL="88900">
              <a:lnSpc>
                <a:spcPct val="100000"/>
              </a:lnSpc>
              <a:spcBef>
                <a:spcPts val="1180"/>
              </a:spcBef>
            </a:pPr>
            <a:r>
              <a:rPr sz="1200" spc="-5" dirty="0">
                <a:latin typeface="Times New Roman"/>
                <a:cs typeface="Times New Roman"/>
              </a:rPr>
              <a:t>So </a:t>
            </a:r>
            <a:r>
              <a:rPr sz="1200" spc="15" dirty="0">
                <a:latin typeface="Times New Roman"/>
                <a:cs typeface="Times New Roman"/>
              </a:rPr>
              <a:t>Δ</a:t>
            </a:r>
            <a:r>
              <a:rPr sz="1200" spc="15" dirty="0">
                <a:latin typeface="Cambria Math"/>
                <a:cs typeface="Cambria Math"/>
              </a:rPr>
              <a:t>𝐼</a:t>
            </a:r>
            <a:r>
              <a:rPr sz="1275" spc="22" baseline="-16339" dirty="0">
                <a:latin typeface="Cambria Math"/>
                <a:cs typeface="Cambria Math"/>
              </a:rPr>
              <a:t>𝑏</a:t>
            </a:r>
            <a:r>
              <a:rPr sz="1200" spc="15" dirty="0">
                <a:latin typeface="Times New Roman"/>
                <a:cs typeface="Times New Roman"/>
              </a:rPr>
              <a:t>=</a:t>
            </a:r>
            <a:r>
              <a:rPr sz="1200" spc="15" dirty="0">
                <a:latin typeface="Cambria Math"/>
                <a:cs typeface="Cambria Math"/>
              </a:rPr>
              <a:t>𝐼</a:t>
            </a:r>
            <a:r>
              <a:rPr sz="1275" spc="22" baseline="-16339" dirty="0">
                <a:latin typeface="Cambria Math"/>
                <a:cs typeface="Cambria Math"/>
              </a:rPr>
              <a:t>𝑏𝑚𝑥</a:t>
            </a:r>
            <a:endParaRPr sz="1275" baseline="-16339">
              <a:latin typeface="Cambria Math"/>
              <a:cs typeface="Cambria Math"/>
            </a:endParaRPr>
          </a:p>
          <a:p>
            <a:pPr marL="88900">
              <a:lnSpc>
                <a:spcPct val="100000"/>
              </a:lnSpc>
              <a:spcBef>
                <a:spcPts val="1150"/>
              </a:spcBef>
            </a:pPr>
            <a:r>
              <a:rPr sz="1200" spc="-5" dirty="0">
                <a:latin typeface="Times New Roman"/>
                <a:cs typeface="Times New Roman"/>
              </a:rPr>
              <a:t>So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value </a:t>
            </a:r>
            <a:r>
              <a:rPr sz="1200" dirty="0">
                <a:latin typeface="Times New Roman"/>
                <a:cs typeface="Times New Roman"/>
              </a:rPr>
              <a:t>of R calculated </a:t>
            </a:r>
            <a:r>
              <a:rPr sz="1200" spc="-5" dirty="0">
                <a:latin typeface="Times New Roman"/>
                <a:cs typeface="Times New Roman"/>
              </a:rPr>
              <a:t>is low than </a:t>
            </a:r>
            <a:r>
              <a:rPr sz="1200" dirty="0">
                <a:latin typeface="Times New Roman"/>
                <a:cs typeface="Times New Roman"/>
              </a:rPr>
              <a:t>actually</a:t>
            </a:r>
            <a:r>
              <a:rPr sz="1200" spc="-5" dirty="0">
                <a:latin typeface="Times New Roman"/>
                <a:cs typeface="Times New Roman"/>
              </a:rPr>
              <a:t> required.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106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SCRs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having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unequal dynamic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characteristics</a:t>
            </a:r>
            <a:r>
              <a:rPr sz="1200" b="1" i="1" dirty="0">
                <a:solidFill>
                  <a:srgbClr val="365F91"/>
                </a:solid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43222" y="9357105"/>
            <a:ext cx="50800" cy="15240"/>
          </a:xfrm>
          <a:custGeom>
            <a:avLst/>
            <a:gdLst/>
            <a:ahLst/>
            <a:cxnLst/>
            <a:rect l="l" t="t" r="r" b="b"/>
            <a:pathLst>
              <a:path w="50800" h="15240">
                <a:moveTo>
                  <a:pt x="0" y="15239"/>
                </a:moveTo>
                <a:lnTo>
                  <a:pt x="50291" y="15239"/>
                </a:lnTo>
                <a:lnTo>
                  <a:pt x="50291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365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3450" y="914399"/>
            <a:ext cx="5276850" cy="192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69441"/>
            <a:ext cx="5506085" cy="428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4670">
              <a:lnSpc>
                <a:spcPct val="110100"/>
              </a:lnSpc>
              <a:spcBef>
                <a:spcPts val="100"/>
              </a:spcBef>
            </a:pPr>
            <a:r>
              <a:rPr sz="1200" spc="-15" dirty="0">
                <a:latin typeface="Times New Roman"/>
                <a:cs typeface="Times New Roman"/>
              </a:rPr>
              <a:t>It </a:t>
            </a:r>
            <a:r>
              <a:rPr sz="1200" spc="5" dirty="0">
                <a:latin typeface="Times New Roman"/>
                <a:cs typeface="Times New Roman"/>
              </a:rPr>
              <a:t>may </a:t>
            </a:r>
            <a:r>
              <a:rPr sz="1200" dirty="0">
                <a:latin typeface="Times New Roman"/>
                <a:cs typeface="Times New Roman"/>
              </a:rPr>
              <a:t>occur that </a:t>
            </a:r>
            <a:r>
              <a:rPr sz="1200" spc="-5" dirty="0">
                <a:latin typeface="Times New Roman"/>
                <a:cs typeface="Times New Roman"/>
              </a:rPr>
              <a:t>SCRS </a:t>
            </a:r>
            <a:r>
              <a:rPr sz="1200" dirty="0">
                <a:latin typeface="Times New Roman"/>
                <a:cs typeface="Times New Roman"/>
              </a:rPr>
              <a:t>may </a:t>
            </a:r>
            <a:r>
              <a:rPr sz="1200" spc="-5" dirty="0">
                <a:latin typeface="Times New Roman"/>
                <a:cs typeface="Times New Roman"/>
              </a:rPr>
              <a:t>have </a:t>
            </a:r>
            <a:r>
              <a:rPr sz="1200" dirty="0">
                <a:latin typeface="Times New Roman"/>
                <a:cs typeface="Times New Roman"/>
              </a:rPr>
              <a:t>unequal </a:t>
            </a:r>
            <a:r>
              <a:rPr sz="1200" spc="-5" dirty="0">
                <a:latin typeface="Times New Roman"/>
                <a:cs typeface="Times New Roman"/>
              </a:rPr>
              <a:t>dynamic characteristics so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voltage  </a:t>
            </a:r>
            <a:r>
              <a:rPr sz="1200" dirty="0">
                <a:latin typeface="Times New Roman"/>
                <a:cs typeface="Times New Roman"/>
              </a:rPr>
              <a:t>distribution </a:t>
            </a:r>
            <a:r>
              <a:rPr sz="1200" spc="-5" dirty="0">
                <a:latin typeface="Times New Roman"/>
                <a:cs typeface="Times New Roman"/>
              </a:rPr>
              <a:t>across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SCR </a:t>
            </a:r>
            <a:r>
              <a:rPr sz="1200" dirty="0">
                <a:latin typeface="Times New Roman"/>
                <a:cs typeface="Times New Roman"/>
              </a:rPr>
              <a:t>may be unequal during the transient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condition.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3904" y="4837302"/>
            <a:ext cx="5833745" cy="213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 indent="76200" algn="just">
              <a:lnSpc>
                <a:spcPct val="1117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SCR </a:t>
            </a:r>
            <a:r>
              <a:rPr sz="1200" dirty="0">
                <a:latin typeface="Times New Roman"/>
                <a:cs typeface="Times New Roman"/>
              </a:rPr>
              <a:t>1 </a:t>
            </a:r>
            <a:r>
              <a:rPr sz="1200" spc="-5" dirty="0">
                <a:latin typeface="Times New Roman"/>
                <a:cs typeface="Times New Roman"/>
              </a:rPr>
              <a:t>and SCR </a:t>
            </a:r>
            <a:r>
              <a:rPr sz="1200" dirty="0">
                <a:latin typeface="Times New Roman"/>
                <a:cs typeface="Times New Roman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have different </a:t>
            </a:r>
            <a:r>
              <a:rPr sz="1200" dirty="0">
                <a:latin typeface="Times New Roman"/>
                <a:cs typeface="Times New Roman"/>
              </a:rPr>
              <a:t>dynamic </a:t>
            </a:r>
            <a:r>
              <a:rPr sz="1200" spc="-5" dirty="0">
                <a:latin typeface="Times New Roman"/>
                <a:cs typeface="Times New Roman"/>
              </a:rPr>
              <a:t>characteristics. Turn ON </a:t>
            </a:r>
            <a:r>
              <a:rPr sz="1200" dirty="0">
                <a:latin typeface="Times New Roman"/>
                <a:cs typeface="Times New Roman"/>
              </a:rPr>
              <a:t>time of </a:t>
            </a:r>
            <a:r>
              <a:rPr sz="1200" spc="-5" dirty="0">
                <a:latin typeface="Times New Roman"/>
                <a:cs typeface="Times New Roman"/>
              </a:rPr>
              <a:t>SCR </a:t>
            </a:r>
            <a:r>
              <a:rPr sz="1200" dirty="0">
                <a:latin typeface="Times New Roman"/>
                <a:cs typeface="Times New Roman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spc="10" dirty="0">
                <a:latin typeface="Times New Roman"/>
                <a:cs typeface="Times New Roman"/>
              </a:rPr>
              <a:t>more  </a:t>
            </a:r>
            <a:r>
              <a:rPr sz="1200" dirty="0">
                <a:latin typeface="Times New Roman"/>
                <a:cs typeface="Times New Roman"/>
              </a:rPr>
              <a:t>than </a:t>
            </a:r>
            <a:r>
              <a:rPr sz="1200" spc="-5" dirty="0">
                <a:latin typeface="Times New Roman"/>
                <a:cs typeface="Times New Roman"/>
              </a:rPr>
              <a:t>SCR </a:t>
            </a:r>
            <a:r>
              <a:rPr sz="1200" dirty="0">
                <a:latin typeface="Times New Roman"/>
                <a:cs typeface="Times New Roman"/>
              </a:rPr>
              <a:t>1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time </a:t>
            </a:r>
            <a:r>
              <a:rPr sz="1200" spc="5" dirty="0">
                <a:latin typeface="Times New Roman"/>
                <a:cs typeface="Times New Roman"/>
              </a:rPr>
              <a:t>Δ</a:t>
            </a:r>
            <a:r>
              <a:rPr sz="1200" spc="5" dirty="0">
                <a:latin typeface="Cambria Math"/>
                <a:cs typeface="Cambria Math"/>
              </a:rPr>
              <a:t>𝑡</a:t>
            </a:r>
            <a:r>
              <a:rPr sz="1275" spc="7" baseline="-16339" dirty="0">
                <a:latin typeface="Cambria Math"/>
                <a:cs typeface="Cambria Math"/>
              </a:rPr>
              <a:t>𝑑</a:t>
            </a:r>
            <a:r>
              <a:rPr sz="1275" spc="232" baseline="-16339" dirty="0">
                <a:latin typeface="Cambria Math"/>
                <a:cs typeface="Cambria Math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50800" marR="43815" algn="just">
              <a:lnSpc>
                <a:spcPct val="112300"/>
              </a:lnSpc>
              <a:spcBef>
                <a:spcPts val="985"/>
              </a:spcBef>
            </a:pP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string </a:t>
            </a:r>
            <a:r>
              <a:rPr sz="1200" spc="-5" dirty="0">
                <a:latin typeface="Times New Roman"/>
                <a:cs typeface="Times New Roman"/>
              </a:rPr>
              <a:t>voltage is </a:t>
            </a:r>
            <a:r>
              <a:rPr sz="1200" spc="-85" dirty="0">
                <a:latin typeface="Cambria Math"/>
                <a:cs typeface="Cambria Math"/>
              </a:rPr>
              <a:t>𝑉</a:t>
            </a:r>
            <a:r>
              <a:rPr sz="1275" spc="-127" baseline="-16339" dirty="0">
                <a:latin typeface="Cambria Math"/>
                <a:cs typeface="Cambria Math"/>
              </a:rPr>
              <a:t>𝑆 </a:t>
            </a:r>
            <a:r>
              <a:rPr sz="1200" spc="-5" dirty="0">
                <a:latin typeface="Times New Roman"/>
                <a:cs typeface="Times New Roman"/>
              </a:rPr>
              <a:t>so voltage shared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each </a:t>
            </a:r>
            <a:r>
              <a:rPr sz="1200" dirty="0">
                <a:latin typeface="Times New Roman"/>
                <a:cs typeface="Times New Roman"/>
              </a:rPr>
              <a:t>SCRs be </a:t>
            </a:r>
            <a:r>
              <a:rPr sz="1200" spc="-25" dirty="0">
                <a:latin typeface="Cambria Math"/>
                <a:cs typeface="Cambria Math"/>
              </a:rPr>
              <a:t>𝑉</a:t>
            </a:r>
            <a:r>
              <a:rPr sz="1275" spc="-37" baseline="-16339" dirty="0">
                <a:latin typeface="Cambria Math"/>
                <a:cs typeface="Cambria Math"/>
              </a:rPr>
              <a:t>𝑆</a:t>
            </a:r>
            <a:r>
              <a:rPr sz="1200" spc="-25" dirty="0">
                <a:latin typeface="Times New Roman"/>
                <a:cs typeface="Times New Roman"/>
              </a:rPr>
              <a:t>/2. </a:t>
            </a:r>
            <a:r>
              <a:rPr sz="1200" spc="-5" dirty="0">
                <a:latin typeface="Times New Roman"/>
                <a:cs typeface="Times New Roman"/>
              </a:rPr>
              <a:t>Now </a:t>
            </a:r>
            <a:r>
              <a:rPr sz="1200" dirty="0">
                <a:latin typeface="Times New Roman"/>
                <a:cs typeface="Times New Roman"/>
              </a:rPr>
              <a:t>both </a:t>
            </a:r>
            <a:r>
              <a:rPr sz="1200" spc="-5" dirty="0">
                <a:latin typeface="Times New Roman"/>
                <a:cs typeface="Times New Roman"/>
              </a:rPr>
              <a:t>are gated at same  </a:t>
            </a:r>
            <a:r>
              <a:rPr sz="1200" dirty="0">
                <a:latin typeface="Times New Roman"/>
                <a:cs typeface="Times New Roman"/>
              </a:rPr>
              <a:t>time </a:t>
            </a:r>
            <a:r>
              <a:rPr sz="1200" spc="-5" dirty="0">
                <a:latin typeface="Times New Roman"/>
                <a:cs typeface="Times New Roman"/>
              </a:rPr>
              <a:t>so SCR </a:t>
            </a:r>
            <a:r>
              <a:rPr sz="1200" dirty="0">
                <a:latin typeface="Times New Roman"/>
                <a:cs typeface="Times New Roman"/>
              </a:rPr>
              <a:t>1 </a:t>
            </a:r>
            <a:r>
              <a:rPr sz="1200" spc="-5" dirty="0">
                <a:latin typeface="Times New Roman"/>
                <a:cs typeface="Times New Roman"/>
              </a:rPr>
              <a:t>will </a:t>
            </a:r>
            <a:r>
              <a:rPr sz="1200" dirty="0">
                <a:latin typeface="Times New Roman"/>
                <a:cs typeface="Times New Roman"/>
              </a:rPr>
              <a:t>turn </a:t>
            </a:r>
            <a:r>
              <a:rPr sz="1200" spc="-5" dirty="0">
                <a:latin typeface="Times New Roman"/>
                <a:cs typeface="Times New Roman"/>
              </a:rPr>
              <a:t>ON at </a:t>
            </a:r>
            <a:r>
              <a:rPr sz="1200" spc="-15" dirty="0">
                <a:latin typeface="Cambria Math"/>
                <a:cs typeface="Cambria Math"/>
              </a:rPr>
              <a:t>𝑡</a:t>
            </a:r>
            <a:r>
              <a:rPr sz="1275" spc="-22" baseline="-16339" dirty="0">
                <a:latin typeface="Cambria Math"/>
                <a:cs typeface="Cambria Math"/>
              </a:rPr>
              <a:t>1 </a:t>
            </a:r>
            <a:r>
              <a:rPr sz="1200" spc="-5" dirty="0">
                <a:latin typeface="Times New Roman"/>
                <a:cs typeface="Times New Roman"/>
              </a:rPr>
              <a:t>its voltage fall </a:t>
            </a:r>
            <a:r>
              <a:rPr sz="1200" dirty="0">
                <a:latin typeface="Times New Roman"/>
                <a:cs typeface="Times New Roman"/>
              </a:rPr>
              <a:t>nearly to zero </a:t>
            </a:r>
            <a:r>
              <a:rPr sz="1200" spc="-5" dirty="0">
                <a:latin typeface="Times New Roman"/>
                <a:cs typeface="Times New Roman"/>
              </a:rPr>
              <a:t>so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voltage shared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SCR  </a:t>
            </a:r>
            <a:r>
              <a:rPr sz="1200" dirty="0">
                <a:latin typeface="Times New Roman"/>
                <a:cs typeface="Times New Roman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will </a:t>
            </a:r>
            <a:r>
              <a:rPr sz="1200" dirty="0">
                <a:latin typeface="Times New Roman"/>
                <a:cs typeface="Times New Roman"/>
              </a:rPr>
              <a:t>be the string </a:t>
            </a:r>
            <a:r>
              <a:rPr sz="1200" spc="-5" dirty="0">
                <a:latin typeface="Times New Roman"/>
                <a:cs typeface="Times New Roman"/>
              </a:rPr>
              <a:t>voltage </a:t>
            </a:r>
            <a:r>
              <a:rPr sz="1200" dirty="0">
                <a:latin typeface="Times New Roman"/>
                <a:cs typeface="Times New Roman"/>
              </a:rPr>
              <a:t>if </a:t>
            </a:r>
            <a:r>
              <a:rPr sz="1200" spc="5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break </a:t>
            </a:r>
            <a:r>
              <a:rPr sz="1200" dirty="0">
                <a:latin typeface="Times New Roman"/>
                <a:cs typeface="Times New Roman"/>
              </a:rPr>
              <a:t>over </a:t>
            </a:r>
            <a:r>
              <a:rPr sz="1200" spc="-5" dirty="0">
                <a:latin typeface="Times New Roman"/>
                <a:cs typeface="Times New Roman"/>
              </a:rPr>
              <a:t>voltage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SCR </a:t>
            </a:r>
            <a:r>
              <a:rPr sz="1200" dirty="0">
                <a:latin typeface="Times New Roman"/>
                <a:cs typeface="Times New Roman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less than </a:t>
            </a:r>
            <a:r>
              <a:rPr sz="1200" spc="-85" dirty="0">
                <a:latin typeface="Cambria Math"/>
                <a:cs typeface="Cambria Math"/>
              </a:rPr>
              <a:t>𝑉</a:t>
            </a:r>
            <a:r>
              <a:rPr sz="1275" spc="-127" baseline="-16339" dirty="0">
                <a:latin typeface="Cambria Math"/>
                <a:cs typeface="Cambria Math"/>
              </a:rPr>
              <a:t>𝑆 </a:t>
            </a:r>
            <a:r>
              <a:rPr sz="1200" dirty="0">
                <a:latin typeface="Times New Roman"/>
                <a:cs typeface="Times New Roman"/>
              </a:rPr>
              <a:t>then </a:t>
            </a:r>
            <a:r>
              <a:rPr sz="1200" spc="-5" dirty="0">
                <a:latin typeface="Times New Roman"/>
                <a:cs typeface="Times New Roman"/>
              </a:rPr>
              <a:t>SCR </a:t>
            </a:r>
            <a:r>
              <a:rPr sz="1200" dirty="0">
                <a:latin typeface="Times New Roman"/>
                <a:cs typeface="Times New Roman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will  </a:t>
            </a:r>
            <a:r>
              <a:rPr sz="1200" dirty="0">
                <a:latin typeface="Times New Roman"/>
                <a:cs typeface="Times New Roman"/>
              </a:rPr>
              <a:t>turn </a:t>
            </a:r>
            <a:r>
              <a:rPr sz="1200" spc="-5" dirty="0">
                <a:latin typeface="Times New Roman"/>
                <a:cs typeface="Times New Roman"/>
              </a:rPr>
              <a:t>ON </a:t>
            </a:r>
            <a:r>
              <a:rPr sz="120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50800" marR="43180" algn="just">
              <a:lnSpc>
                <a:spcPct val="117500"/>
              </a:lnSpc>
              <a:spcBef>
                <a:spcPts val="900"/>
              </a:spcBef>
            </a:pPr>
            <a:r>
              <a:rPr sz="1200" dirty="0">
                <a:latin typeface="Times New Roman"/>
                <a:cs typeface="Times New Roman"/>
              </a:rPr>
              <a:t>* </a:t>
            </a: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case </a:t>
            </a:r>
            <a:r>
              <a:rPr sz="1200" spc="-85" dirty="0">
                <a:latin typeface="Cambria Math"/>
                <a:cs typeface="Cambria Math"/>
              </a:rPr>
              <a:t>𝑉</a:t>
            </a:r>
            <a:r>
              <a:rPr sz="1275" spc="-127" baseline="-16339" dirty="0">
                <a:latin typeface="Cambria Math"/>
                <a:cs typeface="Cambria Math"/>
              </a:rPr>
              <a:t>𝑆 </a:t>
            </a:r>
            <a:r>
              <a:rPr sz="1200" spc="-5" dirty="0">
                <a:latin typeface="Times New Roman"/>
                <a:cs typeface="Times New Roman"/>
              </a:rPr>
              <a:t>is less </a:t>
            </a:r>
            <a:r>
              <a:rPr sz="1200" dirty="0">
                <a:latin typeface="Times New Roman"/>
                <a:cs typeface="Times New Roman"/>
              </a:rPr>
              <a:t>than the </a:t>
            </a:r>
            <a:r>
              <a:rPr sz="1200" spc="-5" dirty="0">
                <a:latin typeface="Times New Roman"/>
                <a:cs typeface="Times New Roman"/>
              </a:rPr>
              <a:t>breakoverer </a:t>
            </a:r>
            <a:r>
              <a:rPr sz="1200" dirty="0">
                <a:latin typeface="Times New Roman"/>
                <a:cs typeface="Times New Roman"/>
              </a:rPr>
              <a:t>voltage, </a:t>
            </a:r>
            <a:r>
              <a:rPr sz="1200" spc="-5" dirty="0">
                <a:latin typeface="Times New Roman"/>
                <a:cs typeface="Times New Roman"/>
              </a:rPr>
              <a:t>SCR </a:t>
            </a:r>
            <a:r>
              <a:rPr sz="1200" dirty="0">
                <a:latin typeface="Times New Roman"/>
                <a:cs typeface="Times New Roman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will </a:t>
            </a:r>
            <a:r>
              <a:rPr sz="1200" dirty="0">
                <a:latin typeface="Times New Roman"/>
                <a:cs typeface="Times New Roman"/>
              </a:rPr>
              <a:t>turn </a:t>
            </a:r>
            <a:r>
              <a:rPr sz="1200" spc="-5" dirty="0">
                <a:latin typeface="Times New Roman"/>
                <a:cs typeface="Times New Roman"/>
              </a:rPr>
              <a:t>ON at </a:t>
            </a:r>
            <a:r>
              <a:rPr sz="1200" dirty="0">
                <a:latin typeface="Times New Roman"/>
                <a:cs typeface="Times New Roman"/>
              </a:rPr>
              <a:t>instant 2. </a:t>
            </a:r>
            <a:r>
              <a:rPr sz="1200" spc="-5" dirty="0">
                <a:latin typeface="Times New Roman"/>
                <a:cs typeface="Times New Roman"/>
              </a:rPr>
              <a:t>SCR </a:t>
            </a:r>
            <a:r>
              <a:rPr sz="1200" dirty="0">
                <a:latin typeface="Times New Roman"/>
                <a:cs typeface="Times New Roman"/>
              </a:rPr>
              <a:t>1  </a:t>
            </a:r>
            <a:r>
              <a:rPr sz="1200" spc="-5" dirty="0">
                <a:latin typeface="Times New Roman"/>
                <a:cs typeface="Times New Roman"/>
              </a:rPr>
              <a:t>assumed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have less </a:t>
            </a:r>
            <a:r>
              <a:rPr sz="1200" dirty="0">
                <a:latin typeface="Times New Roman"/>
                <a:cs typeface="Times New Roman"/>
              </a:rPr>
              <a:t>turn </a:t>
            </a:r>
            <a:r>
              <a:rPr sz="1200" spc="-5" dirty="0">
                <a:latin typeface="Times New Roman"/>
                <a:cs typeface="Times New Roman"/>
              </a:rPr>
              <a:t>off </a:t>
            </a:r>
            <a:r>
              <a:rPr sz="1200" spc="15" dirty="0">
                <a:latin typeface="Cambria Math"/>
                <a:cs typeface="Cambria Math"/>
              </a:rPr>
              <a:t>𝑡</a:t>
            </a:r>
            <a:r>
              <a:rPr sz="1275" spc="22" baseline="-16339" dirty="0">
                <a:latin typeface="Cambria Math"/>
                <a:cs typeface="Cambria Math"/>
              </a:rPr>
              <a:t>𝑞</a:t>
            </a:r>
            <a:r>
              <a:rPr sz="1050" spc="22" baseline="-31746" dirty="0">
                <a:latin typeface="Cambria Math"/>
                <a:cs typeface="Cambria Math"/>
              </a:rPr>
              <a:t>1 </a:t>
            </a:r>
            <a:r>
              <a:rPr sz="1200" dirty="0">
                <a:latin typeface="Times New Roman"/>
                <a:cs typeface="Times New Roman"/>
              </a:rPr>
              <a:t>time then </a:t>
            </a:r>
            <a:r>
              <a:rPr sz="1200" spc="-5" dirty="0">
                <a:latin typeface="Times New Roman"/>
                <a:cs typeface="Times New Roman"/>
              </a:rPr>
              <a:t>SCR </a:t>
            </a:r>
            <a:r>
              <a:rPr sz="1200" dirty="0">
                <a:latin typeface="Times New Roman"/>
                <a:cs typeface="Times New Roman"/>
              </a:rPr>
              <a:t>2, </a:t>
            </a:r>
            <a:r>
              <a:rPr sz="1200" spc="-5" dirty="0">
                <a:latin typeface="Times New Roman"/>
                <a:cs typeface="Times New Roman"/>
              </a:rPr>
              <a:t>so </a:t>
            </a:r>
            <a:r>
              <a:rPr sz="1200" spc="15" dirty="0">
                <a:latin typeface="Cambria Math"/>
                <a:cs typeface="Cambria Math"/>
              </a:rPr>
              <a:t>𝑡</a:t>
            </a:r>
            <a:r>
              <a:rPr sz="1275" spc="22" baseline="-16339" dirty="0">
                <a:latin typeface="Cambria Math"/>
                <a:cs typeface="Cambria Math"/>
              </a:rPr>
              <a:t>𝑞</a:t>
            </a:r>
            <a:r>
              <a:rPr sz="1050" spc="22" baseline="-31746" dirty="0">
                <a:latin typeface="Cambria Math"/>
                <a:cs typeface="Cambria Math"/>
              </a:rPr>
              <a:t>1 </a:t>
            </a:r>
            <a:r>
              <a:rPr sz="1200" dirty="0">
                <a:latin typeface="Times New Roman"/>
                <a:cs typeface="Times New Roman"/>
              </a:rPr>
              <a:t>&lt; </a:t>
            </a:r>
            <a:r>
              <a:rPr sz="1200" spc="15" dirty="0">
                <a:latin typeface="Cambria Math"/>
                <a:cs typeface="Cambria Math"/>
              </a:rPr>
              <a:t>𝑡</a:t>
            </a:r>
            <a:r>
              <a:rPr sz="1275" spc="22" baseline="-16339" dirty="0">
                <a:latin typeface="Cambria Math"/>
                <a:cs typeface="Cambria Math"/>
              </a:rPr>
              <a:t>𝑞</a:t>
            </a:r>
            <a:r>
              <a:rPr sz="1050" spc="22" baseline="-31746" dirty="0">
                <a:latin typeface="Cambria Math"/>
                <a:cs typeface="Cambria Math"/>
              </a:rPr>
              <a:t>2 </a:t>
            </a:r>
            <a:r>
              <a:rPr sz="1200" dirty="0">
                <a:latin typeface="Times New Roman"/>
                <a:cs typeface="Times New Roman"/>
              </a:rPr>
              <a:t>.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dirty="0">
                <a:latin typeface="Cambria Math"/>
                <a:cs typeface="Cambria Math"/>
              </a:rPr>
              <a:t>𝑡</a:t>
            </a:r>
            <a:r>
              <a:rPr sz="1275" baseline="-16339" dirty="0">
                <a:latin typeface="Cambria Math"/>
                <a:cs typeface="Cambria Math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SCR </a:t>
            </a:r>
            <a:r>
              <a:rPr sz="1200" dirty="0">
                <a:latin typeface="Times New Roman"/>
                <a:cs typeface="Times New Roman"/>
              </a:rPr>
              <a:t>1 </a:t>
            </a:r>
            <a:r>
              <a:rPr sz="1200" spc="-5" dirty="0">
                <a:latin typeface="Times New Roman"/>
                <a:cs typeface="Times New Roman"/>
              </a:rPr>
              <a:t>has recovered  </a:t>
            </a:r>
            <a:r>
              <a:rPr sz="1200" dirty="0">
                <a:latin typeface="Times New Roman"/>
                <a:cs typeface="Times New Roman"/>
              </a:rPr>
              <a:t>while </a:t>
            </a:r>
            <a:r>
              <a:rPr sz="1200" spc="-5" dirty="0">
                <a:latin typeface="Times New Roman"/>
                <a:cs typeface="Times New Roman"/>
              </a:rPr>
              <a:t>SCR </a:t>
            </a:r>
            <a:r>
              <a:rPr sz="1200" dirty="0">
                <a:latin typeface="Times New Roman"/>
                <a:cs typeface="Times New Roman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is developing </a:t>
            </a:r>
            <a:r>
              <a:rPr sz="1200" dirty="0">
                <a:latin typeface="Times New Roman"/>
                <a:cs typeface="Times New Roman"/>
              </a:rPr>
              <a:t>recovery </a:t>
            </a:r>
            <a:r>
              <a:rPr sz="1200" spc="-5" dirty="0">
                <a:latin typeface="Times New Roman"/>
                <a:cs typeface="Times New Roman"/>
              </a:rPr>
              <a:t>voltage at </a:t>
            </a:r>
            <a:r>
              <a:rPr sz="1200" spc="-10" dirty="0">
                <a:latin typeface="Cambria Math"/>
                <a:cs typeface="Cambria Math"/>
              </a:rPr>
              <a:t>𝑡</a:t>
            </a:r>
            <a:r>
              <a:rPr sz="1275" spc="-15" baseline="-16339" dirty="0">
                <a:latin typeface="Cambria Math"/>
                <a:cs typeface="Cambria Math"/>
              </a:rPr>
              <a:t>1 </a:t>
            </a:r>
            <a:r>
              <a:rPr sz="1200" dirty="0">
                <a:latin typeface="Times New Roman"/>
                <a:cs typeface="Times New Roman"/>
              </a:rPr>
              <a:t>both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developing </a:t>
            </a:r>
            <a:r>
              <a:rPr sz="1200" spc="-5" dirty="0">
                <a:latin typeface="Times New Roman"/>
                <a:cs typeface="Times New Roman"/>
              </a:rPr>
              <a:t>different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reverse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8011" y="6972680"/>
            <a:ext cx="509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volt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-15" dirty="0">
                <a:latin typeface="Times New Roman"/>
                <a:cs typeface="Times New Roman"/>
              </a:rPr>
              <a:t>g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604" y="6951344"/>
            <a:ext cx="5031105" cy="76771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65"/>
              </a:spcBef>
            </a:pPr>
            <a:r>
              <a:rPr sz="1200" dirty="0">
                <a:latin typeface="Times New Roman"/>
                <a:cs typeface="Times New Roman"/>
              </a:rPr>
              <a:t>recovery</a:t>
            </a:r>
            <a:endParaRPr sz="1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70"/>
              </a:spcBef>
            </a:pP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dirty="0">
                <a:latin typeface="Cambria Math"/>
                <a:cs typeface="Cambria Math"/>
              </a:rPr>
              <a:t>𝑡</a:t>
            </a:r>
            <a:r>
              <a:rPr sz="1275" baseline="-16339" dirty="0">
                <a:latin typeface="Cambria Math"/>
                <a:cs typeface="Cambria Math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SCR </a:t>
            </a:r>
            <a:r>
              <a:rPr sz="1200" dirty="0">
                <a:latin typeface="Times New Roman"/>
                <a:cs typeface="Times New Roman"/>
              </a:rPr>
              <a:t>1 </a:t>
            </a:r>
            <a:r>
              <a:rPr sz="1200" spc="-5" dirty="0">
                <a:latin typeface="Times New Roman"/>
                <a:cs typeface="Times New Roman"/>
              </a:rPr>
              <a:t>has recovered </a:t>
            </a:r>
            <a:r>
              <a:rPr sz="1200" dirty="0">
                <a:latin typeface="Times New Roman"/>
                <a:cs typeface="Times New Roman"/>
              </a:rPr>
              <a:t>while SCR2 </a:t>
            </a:r>
            <a:r>
              <a:rPr sz="1200" spc="-5" dirty="0">
                <a:latin typeface="Times New Roman"/>
                <a:cs typeface="Times New Roman"/>
              </a:rPr>
              <a:t>is developing </a:t>
            </a:r>
            <a:r>
              <a:rPr sz="1200" dirty="0">
                <a:latin typeface="Times New Roman"/>
                <a:cs typeface="Times New Roman"/>
              </a:rPr>
              <a:t>reverse recovery </a:t>
            </a:r>
            <a:r>
              <a:rPr sz="1200" spc="-5" dirty="0">
                <a:latin typeface="Times New Roman"/>
                <a:cs typeface="Times New Roman"/>
              </a:rPr>
              <a:t>voltage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190"/>
              </a:spcBef>
            </a:pPr>
            <a:r>
              <a:rPr sz="1200" b="1" spc="-5" dirty="0">
                <a:latin typeface="Times New Roman"/>
                <a:cs typeface="Times New Roman"/>
              </a:rPr>
              <a:t>Conclusion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7816977"/>
            <a:ext cx="5755005" cy="1564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61925" indent="342900">
              <a:lnSpc>
                <a:spcPct val="110500"/>
              </a:lnSpc>
              <a:spcBef>
                <a:spcPts val="90"/>
              </a:spcBef>
              <a:buChar char="*"/>
              <a:tabLst>
                <a:tab pos="546100" algn="l"/>
              </a:tabLst>
            </a:pPr>
            <a:r>
              <a:rPr sz="1200" spc="-5" dirty="0">
                <a:latin typeface="Times New Roman"/>
                <a:cs typeface="Times New Roman"/>
              </a:rPr>
              <a:t>Series </a:t>
            </a:r>
            <a:r>
              <a:rPr sz="1200" dirty="0">
                <a:latin typeface="Times New Roman"/>
                <a:cs typeface="Times New Roman"/>
              </a:rPr>
              <a:t>connected SCR </a:t>
            </a:r>
            <a:r>
              <a:rPr sz="1200" spc="-5" dirty="0">
                <a:latin typeface="Times New Roman"/>
                <a:cs typeface="Times New Roman"/>
              </a:rPr>
              <a:t>develop different voltages </a:t>
            </a:r>
            <a:r>
              <a:rPr sz="1200" dirty="0">
                <a:latin typeface="Times New Roman"/>
                <a:cs typeface="Times New Roman"/>
              </a:rPr>
              <a:t>during turn </a:t>
            </a:r>
            <a:r>
              <a:rPr sz="1200" spc="-5" dirty="0">
                <a:latin typeface="Times New Roman"/>
                <a:cs typeface="Times New Roman"/>
              </a:rPr>
              <a:t>ON and </a:t>
            </a:r>
            <a:r>
              <a:rPr sz="1200" dirty="0">
                <a:latin typeface="Times New Roman"/>
                <a:cs typeface="Times New Roman"/>
              </a:rPr>
              <a:t>turn </a:t>
            </a:r>
            <a:r>
              <a:rPr sz="1200" spc="-5" dirty="0">
                <a:latin typeface="Times New Roman"/>
                <a:cs typeface="Times New Roman"/>
              </a:rPr>
              <a:t>OFF  process. </a:t>
            </a:r>
            <a:r>
              <a:rPr sz="1200" dirty="0">
                <a:latin typeface="Times New Roman"/>
                <a:cs typeface="Times New Roman"/>
              </a:rPr>
              <a:t>Till now </a:t>
            </a:r>
            <a:r>
              <a:rPr sz="1200" spc="-5" dirty="0">
                <a:latin typeface="Times New Roman"/>
                <a:cs typeface="Times New Roman"/>
              </a:rPr>
              <a:t>we connect </a:t>
            </a:r>
            <a:r>
              <a:rPr sz="1200" dirty="0">
                <a:latin typeface="Times New Roman"/>
                <a:cs typeface="Times New Roman"/>
              </a:rPr>
              <a:t>a simple </a:t>
            </a:r>
            <a:r>
              <a:rPr sz="1200" spc="-5" dirty="0">
                <a:latin typeface="Times New Roman"/>
                <a:cs typeface="Times New Roman"/>
              </a:rPr>
              <a:t>resistor across </a:t>
            </a:r>
            <a:r>
              <a:rPr sz="1200" dirty="0">
                <a:latin typeface="Times New Roman"/>
                <a:cs typeface="Times New Roman"/>
              </a:rPr>
              <a:t>the diode </a:t>
            </a:r>
            <a:r>
              <a:rPr sz="1200" spc="-5" dirty="0">
                <a:latin typeface="Times New Roman"/>
                <a:cs typeface="Times New Roman"/>
              </a:rPr>
              <a:t>for </a:t>
            </a:r>
            <a:r>
              <a:rPr sz="1200" dirty="0">
                <a:latin typeface="Times New Roman"/>
                <a:cs typeface="Times New Roman"/>
              </a:rPr>
              <a:t>static </a:t>
            </a:r>
            <a:r>
              <a:rPr sz="1200" spc="-5" dirty="0">
                <a:latin typeface="Times New Roman"/>
                <a:cs typeface="Times New Roman"/>
              </a:rPr>
              <a:t>voltage equalizing  circuit </a:t>
            </a:r>
            <a:r>
              <a:rPr sz="120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2700" marR="5080" indent="342900" algn="just">
              <a:lnSpc>
                <a:spcPct val="110300"/>
              </a:lnSpc>
              <a:spcBef>
                <a:spcPts val="995"/>
              </a:spcBef>
              <a:buChar char="*"/>
              <a:tabLst>
                <a:tab pos="532130" algn="l"/>
              </a:tabLst>
            </a:pPr>
            <a:r>
              <a:rPr sz="1200" dirty="0">
                <a:latin typeface="Times New Roman"/>
                <a:cs typeface="Times New Roman"/>
              </a:rPr>
              <a:t>During turn ON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turn OFF </a:t>
            </a:r>
            <a:r>
              <a:rPr sz="1200" spc="-5" dirty="0">
                <a:latin typeface="Times New Roman"/>
                <a:cs typeface="Times New Roman"/>
              </a:rPr>
              <a:t>capacitance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reverse </a:t>
            </a:r>
            <a:r>
              <a:rPr sz="1200" dirty="0">
                <a:latin typeface="Times New Roman"/>
                <a:cs typeface="Times New Roman"/>
              </a:rPr>
              <a:t>biased junction </a:t>
            </a:r>
            <a:r>
              <a:rPr sz="1200" spc="-5" dirty="0">
                <a:latin typeface="Times New Roman"/>
                <a:cs typeface="Times New Roman"/>
              </a:rPr>
              <a:t>determine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voltage </a:t>
            </a:r>
            <a:r>
              <a:rPr sz="1200" dirty="0">
                <a:latin typeface="Times New Roman"/>
                <a:cs typeface="Times New Roman"/>
              </a:rPr>
              <a:t>distribution </a:t>
            </a:r>
            <a:r>
              <a:rPr sz="1200" spc="-5" dirty="0">
                <a:latin typeface="Times New Roman"/>
                <a:cs typeface="Times New Roman"/>
              </a:rPr>
              <a:t>across SCRs </a:t>
            </a:r>
            <a:r>
              <a:rPr sz="1200" dirty="0">
                <a:latin typeface="Times New Roman"/>
                <a:cs typeface="Times New Roman"/>
              </a:rPr>
              <a:t>in a </a:t>
            </a:r>
            <a:r>
              <a:rPr sz="1200" spc="-5" dirty="0">
                <a:latin typeface="Times New Roman"/>
                <a:cs typeface="Times New Roman"/>
              </a:rPr>
              <a:t>series connected </a:t>
            </a:r>
            <a:r>
              <a:rPr sz="1200" dirty="0">
                <a:latin typeface="Times New Roman"/>
                <a:cs typeface="Times New Roman"/>
              </a:rPr>
              <a:t>string . </a:t>
            </a:r>
            <a:r>
              <a:rPr sz="1200" spc="-5" dirty="0">
                <a:latin typeface="Times New Roman"/>
                <a:cs typeface="Times New Roman"/>
              </a:rPr>
              <a:t>As reverse biased </a:t>
            </a:r>
            <a:r>
              <a:rPr sz="1200" dirty="0">
                <a:latin typeface="Times New Roman"/>
                <a:cs typeface="Times New Roman"/>
              </a:rPr>
              <a:t>junction  </a:t>
            </a:r>
            <a:r>
              <a:rPr sz="1200" spc="-5" dirty="0">
                <a:latin typeface="Times New Roman"/>
                <a:cs typeface="Times New Roman"/>
              </a:rPr>
              <a:t>have different capacitance called </a:t>
            </a:r>
            <a:r>
              <a:rPr sz="1200" i="1" spc="-5" dirty="0">
                <a:latin typeface="Times New Roman"/>
                <a:cs typeface="Times New Roman"/>
              </a:rPr>
              <a:t>self capacitance </a:t>
            </a:r>
            <a:r>
              <a:rPr sz="1200" dirty="0">
                <a:latin typeface="Times New Roman"/>
                <a:cs typeface="Times New Roman"/>
              </a:rPr>
              <a:t>, the </a:t>
            </a:r>
            <a:r>
              <a:rPr sz="1200" spc="-5" dirty="0">
                <a:latin typeface="Times New Roman"/>
                <a:cs typeface="Times New Roman"/>
              </a:rPr>
              <a:t>voltage </a:t>
            </a:r>
            <a:r>
              <a:rPr sz="1200" dirty="0">
                <a:latin typeface="Times New Roman"/>
                <a:cs typeface="Times New Roman"/>
              </a:rPr>
              <a:t>distribution during turn ON 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turn </a:t>
            </a:r>
            <a:r>
              <a:rPr sz="1200" spc="-5" dirty="0">
                <a:latin typeface="Times New Roman"/>
                <a:cs typeface="Times New Roman"/>
              </a:rPr>
              <a:t>Off process </a:t>
            </a:r>
            <a:r>
              <a:rPr sz="1200" dirty="0">
                <a:latin typeface="Times New Roman"/>
                <a:cs typeface="Times New Roman"/>
              </a:rPr>
              <a:t>would be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different.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3450" y="1444751"/>
            <a:ext cx="5553075" cy="3285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204" y="869441"/>
            <a:ext cx="5857875" cy="35242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3500" marR="53975" indent="342900" algn="just">
              <a:lnSpc>
                <a:spcPct val="111300"/>
              </a:lnSpc>
              <a:spcBef>
                <a:spcPts val="80"/>
              </a:spcBef>
            </a:pPr>
            <a:r>
              <a:rPr sz="1200" dirty="0">
                <a:latin typeface="Times New Roman"/>
                <a:cs typeface="Times New Roman"/>
              </a:rPr>
              <a:t>* Under transient condition </a:t>
            </a:r>
            <a:r>
              <a:rPr sz="1200" spc="-5" dirty="0">
                <a:latin typeface="Times New Roman"/>
                <a:cs typeface="Times New Roman"/>
              </a:rPr>
              <a:t>equal </a:t>
            </a:r>
            <a:r>
              <a:rPr sz="1200" dirty="0">
                <a:latin typeface="Times New Roman"/>
                <a:cs typeface="Times New Roman"/>
              </a:rPr>
              <a:t>voltage distribution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dirty="0">
                <a:latin typeface="Times New Roman"/>
                <a:cs typeface="Times New Roman"/>
              </a:rPr>
              <a:t>be achieved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employing  </a:t>
            </a:r>
            <a:r>
              <a:rPr sz="1200" dirty="0">
                <a:latin typeface="Times New Roman"/>
                <a:cs typeface="Times New Roman"/>
              </a:rPr>
              <a:t>shunt </a:t>
            </a:r>
            <a:r>
              <a:rPr sz="1200" spc="-5" dirty="0">
                <a:latin typeface="Times New Roman"/>
                <a:cs typeface="Times New Roman"/>
              </a:rPr>
              <a:t>capacitance as </a:t>
            </a:r>
            <a:r>
              <a:rPr sz="1200" dirty="0">
                <a:latin typeface="Times New Roman"/>
                <a:cs typeface="Times New Roman"/>
              </a:rPr>
              <a:t>this shunt </a:t>
            </a:r>
            <a:r>
              <a:rPr sz="1200" spc="-5" dirty="0">
                <a:latin typeface="Times New Roman"/>
                <a:cs typeface="Times New Roman"/>
              </a:rPr>
              <a:t>capacitance has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effect </a:t>
            </a:r>
            <a:r>
              <a:rPr sz="1200" dirty="0">
                <a:latin typeface="Times New Roman"/>
                <a:cs typeface="Times New Roman"/>
              </a:rPr>
              <a:t>of that the </a:t>
            </a:r>
            <a:r>
              <a:rPr sz="1200" spc="-5" dirty="0">
                <a:latin typeface="Times New Roman"/>
                <a:cs typeface="Times New Roman"/>
              </a:rPr>
              <a:t>resultant </a:t>
            </a:r>
            <a:r>
              <a:rPr sz="1200" dirty="0">
                <a:latin typeface="Times New Roman"/>
                <a:cs typeface="Times New Roman"/>
              </a:rPr>
              <a:t>of shunt </a:t>
            </a:r>
            <a:r>
              <a:rPr sz="1200" spc="-5" dirty="0">
                <a:latin typeface="Times New Roman"/>
                <a:cs typeface="Times New Roman"/>
              </a:rPr>
              <a:t>and  self capacitance </a:t>
            </a:r>
            <a:r>
              <a:rPr sz="1200" dirty="0">
                <a:latin typeface="Times New Roman"/>
                <a:cs typeface="Times New Roman"/>
              </a:rPr>
              <a:t>tend to be equal. The </a:t>
            </a:r>
            <a:r>
              <a:rPr sz="1200" spc="-5" dirty="0">
                <a:latin typeface="Times New Roman"/>
                <a:cs typeface="Times New Roman"/>
              </a:rPr>
              <a:t>capacitor is </a:t>
            </a:r>
            <a:r>
              <a:rPr sz="1200" dirty="0">
                <a:latin typeface="Times New Roman"/>
                <a:cs typeface="Times New Roman"/>
              </a:rPr>
              <a:t>used to </a:t>
            </a:r>
            <a:r>
              <a:rPr sz="1200" spc="5" dirty="0">
                <a:latin typeface="Times New Roman"/>
                <a:cs typeface="Times New Roman"/>
              </a:rPr>
              <a:t>limits </a:t>
            </a:r>
            <a:r>
              <a:rPr sz="1200" dirty="0">
                <a:latin typeface="Times New Roman"/>
                <a:cs typeface="Times New Roman"/>
              </a:rPr>
              <a:t>the dv/dt </a:t>
            </a:r>
            <a:r>
              <a:rPr sz="1200" spc="-5" dirty="0">
                <a:latin typeface="Times New Roman"/>
                <a:cs typeface="Times New Roman"/>
              </a:rPr>
              <a:t>across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SCR  during forward </a:t>
            </a:r>
            <a:r>
              <a:rPr sz="1200" dirty="0">
                <a:latin typeface="Times New Roman"/>
                <a:cs typeface="Times New Roman"/>
              </a:rPr>
              <a:t>blocking </a:t>
            </a:r>
            <a:r>
              <a:rPr sz="1200" spc="-5" dirty="0">
                <a:latin typeface="Times New Roman"/>
                <a:cs typeface="Times New Roman"/>
              </a:rPr>
              <a:t>state. </a:t>
            </a:r>
            <a:r>
              <a:rPr sz="1200" dirty="0">
                <a:latin typeface="Times New Roman"/>
                <a:cs typeface="Times New Roman"/>
              </a:rPr>
              <a:t>When this </a:t>
            </a:r>
            <a:r>
              <a:rPr sz="1200" spc="-5" dirty="0">
                <a:latin typeface="Times New Roman"/>
                <a:cs typeface="Times New Roman"/>
              </a:rPr>
              <a:t>SCR turned ON capacitor discharges </a:t>
            </a:r>
            <a:r>
              <a:rPr sz="1200" dirty="0">
                <a:latin typeface="Times New Roman"/>
                <a:cs typeface="Times New Roman"/>
              </a:rPr>
              <a:t>heavy </a:t>
            </a:r>
            <a:r>
              <a:rPr sz="1200" spc="-5" dirty="0">
                <a:latin typeface="Times New Roman"/>
                <a:cs typeface="Times New Roman"/>
              </a:rPr>
              <a:t>current  through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SCR </a:t>
            </a:r>
            <a:r>
              <a:rPr sz="1200" dirty="0">
                <a:latin typeface="Times New Roman"/>
                <a:cs typeface="Times New Roman"/>
              </a:rPr>
              <a:t>. The </a:t>
            </a:r>
            <a:r>
              <a:rPr sz="1200" spc="-5" dirty="0">
                <a:latin typeface="Times New Roman"/>
                <a:cs typeface="Times New Roman"/>
              </a:rPr>
              <a:t>discharge current </a:t>
            </a:r>
            <a:r>
              <a:rPr sz="1200" dirty="0">
                <a:latin typeface="Times New Roman"/>
                <a:cs typeface="Times New Roman"/>
              </a:rPr>
              <a:t>spike </a:t>
            </a:r>
            <a:r>
              <a:rPr sz="1200" spc="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limited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damping resistor </a:t>
            </a:r>
            <a:r>
              <a:rPr sz="1200" spc="5" dirty="0">
                <a:latin typeface="Cambria Math"/>
                <a:cs typeface="Cambria Math"/>
              </a:rPr>
              <a:t>𝑅</a:t>
            </a:r>
            <a:r>
              <a:rPr sz="1275" spc="7" baseline="-16339" dirty="0">
                <a:latin typeface="Cambria Math"/>
                <a:cs typeface="Cambria Math"/>
              </a:rPr>
              <a:t>𝑐 </a:t>
            </a:r>
            <a:r>
              <a:rPr sz="1200" dirty="0">
                <a:latin typeface="Times New Roman"/>
                <a:cs typeface="Times New Roman"/>
              </a:rPr>
              <a:t>. </a:t>
            </a:r>
            <a:r>
              <a:rPr sz="1200" spc="5" dirty="0">
                <a:latin typeface="Cambria Math"/>
                <a:cs typeface="Cambria Math"/>
              </a:rPr>
              <a:t>𝑅</a:t>
            </a:r>
            <a:r>
              <a:rPr sz="1275" spc="7" baseline="-16339" dirty="0">
                <a:latin typeface="Cambria Math"/>
                <a:cs typeface="Cambria Math"/>
              </a:rPr>
              <a:t>𝑐 </a:t>
            </a:r>
            <a:r>
              <a:rPr sz="1200" spc="-5" dirty="0">
                <a:latin typeface="Times New Roman"/>
                <a:cs typeface="Times New Roman"/>
              </a:rPr>
              <a:t>also  damps </a:t>
            </a:r>
            <a:r>
              <a:rPr sz="1200" dirty="0">
                <a:latin typeface="Times New Roman"/>
                <a:cs typeface="Times New Roman"/>
              </a:rPr>
              <a:t>out </a:t>
            </a:r>
            <a:r>
              <a:rPr sz="1200" spc="-5" dirty="0">
                <a:latin typeface="Times New Roman"/>
                <a:cs typeface="Times New Roman"/>
              </a:rPr>
              <a:t>high frequency oscilation </a:t>
            </a:r>
            <a:r>
              <a:rPr sz="1200" dirty="0">
                <a:latin typeface="Times New Roman"/>
                <a:cs typeface="Times New Roman"/>
              </a:rPr>
              <a:t>that may arise due to </a:t>
            </a:r>
            <a:r>
              <a:rPr sz="1200" spc="-5" dirty="0">
                <a:latin typeface="Times New Roman"/>
                <a:cs typeface="Times New Roman"/>
              </a:rPr>
              <a:t>series combination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5" dirty="0">
                <a:latin typeface="Cambria Math"/>
                <a:cs typeface="Cambria Math"/>
              </a:rPr>
              <a:t>𝑅</a:t>
            </a:r>
            <a:r>
              <a:rPr sz="1275" spc="7" baseline="-16339" dirty="0">
                <a:latin typeface="Cambria Math"/>
                <a:cs typeface="Cambria Math"/>
              </a:rPr>
              <a:t>𝑐 </a:t>
            </a:r>
            <a:r>
              <a:rPr sz="1200" dirty="0">
                <a:latin typeface="Times New Roman"/>
                <a:cs typeface="Times New Roman"/>
              </a:rPr>
              <a:t>,C </a:t>
            </a:r>
            <a:r>
              <a:rPr sz="1200" spc="-5" dirty="0">
                <a:latin typeface="Times New Roman"/>
                <a:cs typeface="Times New Roman"/>
              </a:rPr>
              <a:t>and  series inductor </a:t>
            </a:r>
            <a:r>
              <a:rPr sz="1200" dirty="0">
                <a:latin typeface="Times New Roman"/>
                <a:cs typeface="Times New Roman"/>
              </a:rPr>
              <a:t>. </a:t>
            </a:r>
            <a:r>
              <a:rPr sz="1200" spc="5" dirty="0">
                <a:latin typeface="Cambria Math"/>
                <a:cs typeface="Cambria Math"/>
              </a:rPr>
              <a:t>𝑅</a:t>
            </a:r>
            <a:r>
              <a:rPr sz="1275" spc="7" baseline="-16339" dirty="0">
                <a:latin typeface="Cambria Math"/>
                <a:cs typeface="Cambria Math"/>
              </a:rPr>
              <a:t>𝑐 </a:t>
            </a:r>
            <a:r>
              <a:rPr sz="1200" dirty="0">
                <a:latin typeface="Cambria Math"/>
                <a:cs typeface="Cambria Math"/>
              </a:rPr>
              <a:t>&amp; </a:t>
            </a:r>
            <a:r>
              <a:rPr sz="1200" dirty="0">
                <a:latin typeface="Times New Roman"/>
                <a:cs typeface="Times New Roman"/>
              </a:rPr>
              <a:t>C </a:t>
            </a:r>
            <a:r>
              <a:rPr sz="1200" spc="-5" dirty="0">
                <a:latin typeface="Times New Roman"/>
                <a:cs typeface="Times New Roman"/>
              </a:rPr>
              <a:t>are called </a:t>
            </a:r>
            <a:r>
              <a:rPr sz="1200" i="1" spc="-5" dirty="0">
                <a:latin typeface="Times New Roman"/>
                <a:cs typeface="Times New Roman"/>
              </a:rPr>
              <a:t>dynamic equalizing</a:t>
            </a:r>
            <a:r>
              <a:rPr sz="1200" i="1" spc="3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circuit</a:t>
            </a:r>
            <a:endParaRPr sz="1200">
              <a:latin typeface="Times New Roman"/>
              <a:cs typeface="Times New Roman"/>
            </a:endParaRPr>
          </a:p>
          <a:p>
            <a:pPr marL="63500" marR="55244" algn="just">
              <a:lnSpc>
                <a:spcPct val="111200"/>
              </a:lnSpc>
              <a:spcBef>
                <a:spcPts val="990"/>
              </a:spcBef>
            </a:pPr>
            <a:r>
              <a:rPr sz="1200" dirty="0">
                <a:latin typeface="Times New Roman"/>
                <a:cs typeface="Times New Roman"/>
              </a:rPr>
              <a:t>Diode </a:t>
            </a:r>
            <a:r>
              <a:rPr sz="1200" spc="-5" dirty="0">
                <a:latin typeface="Times New Roman"/>
                <a:cs typeface="Times New Roman"/>
              </a:rPr>
              <a:t>D is </a:t>
            </a:r>
            <a:r>
              <a:rPr sz="1200" dirty="0">
                <a:latin typeface="Times New Roman"/>
                <a:cs typeface="Times New Roman"/>
              </a:rPr>
              <a:t>used during </a:t>
            </a:r>
            <a:r>
              <a:rPr sz="1200" spc="-5" dirty="0">
                <a:latin typeface="Times New Roman"/>
                <a:cs typeface="Times New Roman"/>
              </a:rPr>
              <a:t>forward </a:t>
            </a:r>
            <a:r>
              <a:rPr sz="1200" dirty="0">
                <a:latin typeface="Times New Roman"/>
                <a:cs typeface="Times New Roman"/>
              </a:rPr>
              <a:t>biased </a:t>
            </a:r>
            <a:r>
              <a:rPr sz="1200" spc="-5" dirty="0">
                <a:latin typeface="Times New Roman"/>
                <a:cs typeface="Times New Roman"/>
              </a:rPr>
              <a:t>condition </a:t>
            </a:r>
            <a:r>
              <a:rPr sz="1200" dirty="0">
                <a:latin typeface="Times New Roman"/>
                <a:cs typeface="Times New Roman"/>
              </a:rPr>
              <a:t>for more </a:t>
            </a:r>
            <a:r>
              <a:rPr sz="1200" spc="-5" dirty="0">
                <a:latin typeface="Times New Roman"/>
                <a:cs typeface="Times New Roman"/>
              </a:rPr>
              <a:t>effective </a:t>
            </a:r>
            <a:r>
              <a:rPr sz="1200" dirty="0">
                <a:latin typeface="Times New Roman"/>
                <a:cs typeface="Times New Roman"/>
              </a:rPr>
              <a:t>charging of the </a:t>
            </a:r>
            <a:r>
              <a:rPr sz="1200" spc="-5" dirty="0">
                <a:latin typeface="Times New Roman"/>
                <a:cs typeface="Times New Roman"/>
              </a:rPr>
              <a:t>capacitor.  During capacitor discharge </a:t>
            </a:r>
            <a:r>
              <a:rPr sz="1200" spc="5" dirty="0">
                <a:latin typeface="Cambria Math"/>
                <a:cs typeface="Cambria Math"/>
              </a:rPr>
              <a:t>𝑅</a:t>
            </a:r>
            <a:r>
              <a:rPr sz="1275" spc="7" baseline="-16339" dirty="0">
                <a:latin typeface="Cambria Math"/>
                <a:cs typeface="Cambria Math"/>
              </a:rPr>
              <a:t>𝑐 </a:t>
            </a:r>
            <a:r>
              <a:rPr sz="1200" spc="-5" dirty="0">
                <a:latin typeface="Times New Roman"/>
                <a:cs typeface="Times New Roman"/>
              </a:rPr>
              <a:t>comes </a:t>
            </a:r>
            <a:r>
              <a:rPr sz="1200" dirty="0">
                <a:latin typeface="Times New Roman"/>
                <a:cs typeface="Times New Roman"/>
              </a:rPr>
              <a:t>into </a:t>
            </a:r>
            <a:r>
              <a:rPr sz="1200" spc="-5" dirty="0">
                <a:latin typeface="Times New Roman"/>
                <a:cs typeface="Times New Roman"/>
              </a:rPr>
              <a:t>action </a:t>
            </a:r>
            <a:r>
              <a:rPr sz="1200" dirty="0">
                <a:latin typeface="Times New Roman"/>
                <a:cs typeface="Times New Roman"/>
              </a:rPr>
              <a:t>for limiting </a:t>
            </a:r>
            <a:r>
              <a:rPr sz="1200" spc="-5" dirty="0">
                <a:latin typeface="Times New Roman"/>
                <a:cs typeface="Times New Roman"/>
              </a:rPr>
              <a:t>current </a:t>
            </a:r>
            <a:r>
              <a:rPr sz="1200" dirty="0">
                <a:latin typeface="Times New Roman"/>
                <a:cs typeface="Times New Roman"/>
              </a:rPr>
              <a:t>spike and </a:t>
            </a:r>
            <a:r>
              <a:rPr sz="1200" spc="-5" dirty="0">
                <a:latin typeface="Times New Roman"/>
                <a:cs typeface="Times New Roman"/>
              </a:rPr>
              <a:t>rate </a:t>
            </a:r>
            <a:r>
              <a:rPr sz="1200" dirty="0">
                <a:latin typeface="Times New Roman"/>
                <a:cs typeface="Times New Roman"/>
              </a:rPr>
              <a:t>of change  of </a:t>
            </a:r>
            <a:r>
              <a:rPr sz="1200" spc="-5" dirty="0">
                <a:latin typeface="Times New Roman"/>
                <a:cs typeface="Times New Roman"/>
              </a:rPr>
              <a:t>current </a:t>
            </a:r>
            <a:r>
              <a:rPr sz="1200" i="1" dirty="0">
                <a:latin typeface="Times New Roman"/>
                <a:cs typeface="Times New Roman"/>
              </a:rPr>
              <a:t>di/dt</a:t>
            </a:r>
            <a:r>
              <a:rPr sz="1200" i="1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63500" marR="55880" algn="just">
              <a:lnSpc>
                <a:spcPct val="110500"/>
              </a:lnSpc>
              <a:spcBef>
                <a:spcPts val="1005"/>
              </a:spcBef>
            </a:pPr>
            <a:r>
              <a:rPr sz="1200" dirty="0">
                <a:latin typeface="Times New Roman"/>
                <a:cs typeface="Times New Roman"/>
              </a:rPr>
              <a:t>The R, </a:t>
            </a:r>
            <a:r>
              <a:rPr sz="1200" spc="5" dirty="0">
                <a:latin typeface="Cambria Math"/>
                <a:cs typeface="Cambria Math"/>
              </a:rPr>
              <a:t>𝑅</a:t>
            </a:r>
            <a:r>
              <a:rPr sz="1275" spc="7" baseline="-16339" dirty="0">
                <a:latin typeface="Cambria Math"/>
                <a:cs typeface="Cambria Math"/>
              </a:rPr>
              <a:t>𝑐 </a:t>
            </a:r>
            <a:r>
              <a:rPr sz="1200" dirty="0">
                <a:latin typeface="Times New Roman"/>
                <a:cs typeface="Times New Roman"/>
              </a:rPr>
              <a:t>&amp; C </a:t>
            </a:r>
            <a:r>
              <a:rPr sz="1200" spc="-5" dirty="0">
                <a:latin typeface="Times New Roman"/>
                <a:cs typeface="Times New Roman"/>
              </a:rPr>
              <a:t>component also provide path </a:t>
            </a:r>
            <a:r>
              <a:rPr sz="1200" dirty="0">
                <a:latin typeface="Times New Roman"/>
                <a:cs typeface="Times New Roman"/>
              </a:rPr>
              <a:t>to flow </a:t>
            </a:r>
            <a:r>
              <a:rPr sz="1200" spc="-5" dirty="0">
                <a:latin typeface="Times New Roman"/>
                <a:cs typeface="Times New Roman"/>
              </a:rPr>
              <a:t>reverse </a:t>
            </a:r>
            <a:r>
              <a:rPr sz="1200" dirty="0">
                <a:latin typeface="Times New Roman"/>
                <a:cs typeface="Times New Roman"/>
              </a:rPr>
              <a:t>recovery </a:t>
            </a:r>
            <a:r>
              <a:rPr sz="1200" spc="-5" dirty="0">
                <a:latin typeface="Times New Roman"/>
                <a:cs typeface="Times New Roman"/>
              </a:rPr>
              <a:t>current. </a:t>
            </a:r>
            <a:r>
              <a:rPr sz="1200" dirty="0">
                <a:latin typeface="Times New Roman"/>
                <a:cs typeface="Times New Roman"/>
              </a:rPr>
              <a:t>When one </a:t>
            </a:r>
            <a:r>
              <a:rPr sz="1200" spc="-5" dirty="0">
                <a:latin typeface="Times New Roman"/>
                <a:cs typeface="Times New Roman"/>
              </a:rPr>
              <a:t>SCR  regain its voltage </a:t>
            </a:r>
            <a:r>
              <a:rPr sz="1200" dirty="0">
                <a:latin typeface="Times New Roman"/>
                <a:cs typeface="Times New Roman"/>
              </a:rPr>
              <a:t>blocking </a:t>
            </a:r>
            <a:r>
              <a:rPr sz="1200" spc="-5" dirty="0">
                <a:latin typeface="Times New Roman"/>
                <a:cs typeface="Times New Roman"/>
              </a:rPr>
              <a:t>capability. </a:t>
            </a:r>
            <a:r>
              <a:rPr sz="1200" dirty="0">
                <a:latin typeface="Times New Roman"/>
                <a:cs typeface="Times New Roman"/>
              </a:rPr>
              <a:t>The flow of </a:t>
            </a:r>
            <a:r>
              <a:rPr sz="1200" spc="-5" dirty="0">
                <a:latin typeface="Times New Roman"/>
                <a:cs typeface="Times New Roman"/>
              </a:rPr>
              <a:t>reverse </a:t>
            </a:r>
            <a:r>
              <a:rPr sz="1200" dirty="0">
                <a:latin typeface="Times New Roman"/>
                <a:cs typeface="Times New Roman"/>
              </a:rPr>
              <a:t>recovery current </a:t>
            </a:r>
            <a:r>
              <a:rPr sz="1200" spc="-5" dirty="0">
                <a:latin typeface="Times New Roman"/>
                <a:cs typeface="Times New Roman"/>
              </a:rPr>
              <a:t>is necessary as </a:t>
            </a:r>
            <a:r>
              <a:rPr sz="1200" dirty="0">
                <a:latin typeface="Times New Roman"/>
                <a:cs typeface="Times New Roman"/>
              </a:rPr>
              <a:t>it  </a:t>
            </a:r>
            <a:r>
              <a:rPr sz="1200" spc="-5" dirty="0">
                <a:latin typeface="Times New Roman"/>
                <a:cs typeface="Times New Roman"/>
              </a:rPr>
              <a:t>facilitates </a:t>
            </a:r>
            <a:r>
              <a:rPr sz="1200" dirty="0">
                <a:latin typeface="Times New Roman"/>
                <a:cs typeface="Times New Roman"/>
              </a:rPr>
              <a:t>the turning </a:t>
            </a:r>
            <a:r>
              <a:rPr sz="1200" spc="-5" dirty="0">
                <a:latin typeface="Times New Roman"/>
                <a:cs typeface="Times New Roman"/>
              </a:rPr>
              <a:t>OFF process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series connected SCR string. So </a:t>
            </a:r>
            <a:r>
              <a:rPr sz="1200" dirty="0">
                <a:latin typeface="Times New Roman"/>
                <a:cs typeface="Times New Roman"/>
              </a:rPr>
              <a:t>C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necessary for both  during turn </a:t>
            </a:r>
            <a:r>
              <a:rPr sz="1200" spc="-5" dirty="0">
                <a:latin typeface="Times New Roman"/>
                <a:cs typeface="Times New Roman"/>
              </a:rPr>
              <a:t>ON and </a:t>
            </a:r>
            <a:r>
              <a:rPr sz="1200" dirty="0">
                <a:latin typeface="Times New Roman"/>
                <a:cs typeface="Times New Roman"/>
              </a:rPr>
              <a:t>turn </a:t>
            </a:r>
            <a:r>
              <a:rPr sz="1200" spc="-5" dirty="0">
                <a:latin typeface="Times New Roman"/>
                <a:cs typeface="Times New Roman"/>
              </a:rPr>
              <a:t>OFF process. But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voltage unbalance </a:t>
            </a:r>
            <a:r>
              <a:rPr sz="1200" dirty="0">
                <a:latin typeface="Times New Roman"/>
                <a:cs typeface="Times New Roman"/>
              </a:rPr>
              <a:t>during turn </a:t>
            </a:r>
            <a:r>
              <a:rPr sz="1200" spc="-5" dirty="0">
                <a:latin typeface="Times New Roman"/>
                <a:cs typeface="Times New Roman"/>
              </a:rPr>
              <a:t>OFF </a:t>
            </a:r>
            <a:r>
              <a:rPr sz="1200" dirty="0">
                <a:latin typeface="Times New Roman"/>
                <a:cs typeface="Times New Roman"/>
              </a:rPr>
              <a:t>time </a:t>
            </a:r>
            <a:r>
              <a:rPr sz="1200" spc="-5" dirty="0">
                <a:latin typeface="Times New Roman"/>
                <a:cs typeface="Times New Roman"/>
              </a:rPr>
              <a:t>is  </a:t>
            </a:r>
            <a:r>
              <a:rPr sz="1200" dirty="0">
                <a:latin typeface="Times New Roman"/>
                <a:cs typeface="Times New Roman"/>
              </a:rPr>
              <a:t>more </a:t>
            </a:r>
            <a:r>
              <a:rPr sz="1200" spc="-5" dirty="0">
                <a:latin typeface="Times New Roman"/>
                <a:cs typeface="Times New Roman"/>
              </a:rPr>
              <a:t>predominant </a:t>
            </a:r>
            <a:r>
              <a:rPr sz="1200" dirty="0">
                <a:latin typeface="Times New Roman"/>
                <a:cs typeface="Times New Roman"/>
              </a:rPr>
              <a:t>then turn </a:t>
            </a:r>
            <a:r>
              <a:rPr sz="1200" spc="-5" dirty="0">
                <a:latin typeface="Times New Roman"/>
                <a:cs typeface="Times New Roman"/>
              </a:rPr>
              <a:t>ON </a:t>
            </a:r>
            <a:r>
              <a:rPr sz="1200" dirty="0">
                <a:latin typeface="Times New Roman"/>
                <a:cs typeface="Times New Roman"/>
              </a:rPr>
              <a:t>time. </a:t>
            </a:r>
            <a:r>
              <a:rPr sz="1200" spc="-5" dirty="0">
                <a:latin typeface="Times New Roman"/>
                <a:cs typeface="Times New Roman"/>
              </a:rPr>
              <a:t>So choice </a:t>
            </a:r>
            <a:r>
              <a:rPr sz="1200" dirty="0">
                <a:latin typeface="Times New Roman"/>
                <a:cs typeface="Times New Roman"/>
              </a:rPr>
              <a:t>of C </a:t>
            </a:r>
            <a:r>
              <a:rPr sz="1200" spc="-5" dirty="0">
                <a:latin typeface="Times New Roman"/>
                <a:cs typeface="Times New Roman"/>
              </a:rPr>
              <a:t>is based </a:t>
            </a:r>
            <a:r>
              <a:rPr sz="1200" spc="-10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reverse </a:t>
            </a:r>
            <a:r>
              <a:rPr sz="1200" dirty="0">
                <a:latin typeface="Times New Roman"/>
                <a:cs typeface="Times New Roman"/>
              </a:rPr>
              <a:t>recovery  </a:t>
            </a:r>
            <a:r>
              <a:rPr sz="1200" spc="-5" dirty="0">
                <a:latin typeface="Times New Roman"/>
                <a:cs typeface="Times New Roman"/>
              </a:rPr>
              <a:t>characteristic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SCR </a:t>
            </a:r>
            <a:r>
              <a:rPr sz="120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3450" y="4539995"/>
            <a:ext cx="4854321" cy="3323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04" y="4381626"/>
            <a:ext cx="5693410" cy="17907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 marR="30480" indent="152400">
              <a:lnSpc>
                <a:spcPct val="115799"/>
              </a:lnSpc>
              <a:spcBef>
                <a:spcPts val="160"/>
              </a:spcBef>
            </a:pPr>
            <a:r>
              <a:rPr sz="1200" spc="-5" dirty="0">
                <a:latin typeface="Times New Roman"/>
                <a:cs typeface="Times New Roman"/>
              </a:rPr>
              <a:t>SCR </a:t>
            </a:r>
            <a:r>
              <a:rPr sz="1200" dirty="0">
                <a:latin typeface="Times New Roman"/>
                <a:cs typeface="Times New Roman"/>
              </a:rPr>
              <a:t>1 </a:t>
            </a:r>
            <a:r>
              <a:rPr sz="1200" spc="-5" dirty="0">
                <a:latin typeface="Times New Roman"/>
                <a:cs typeface="Times New Roman"/>
              </a:rPr>
              <a:t>has </a:t>
            </a:r>
            <a:r>
              <a:rPr sz="1200" dirty="0">
                <a:latin typeface="Times New Roman"/>
                <a:cs typeface="Times New Roman"/>
              </a:rPr>
              <a:t>short </a:t>
            </a:r>
            <a:r>
              <a:rPr sz="1200" spc="-5" dirty="0">
                <a:latin typeface="Times New Roman"/>
                <a:cs typeface="Times New Roman"/>
              </a:rPr>
              <a:t>recovery </a:t>
            </a:r>
            <a:r>
              <a:rPr sz="1200" dirty="0">
                <a:latin typeface="Times New Roman"/>
                <a:cs typeface="Times New Roman"/>
              </a:rPr>
              <a:t>time </a:t>
            </a:r>
            <a:r>
              <a:rPr sz="1200" spc="-10" dirty="0">
                <a:latin typeface="Times New Roman"/>
                <a:cs typeface="Times New Roman"/>
              </a:rPr>
              <a:t>as </a:t>
            </a:r>
            <a:r>
              <a:rPr sz="1200" spc="-5" dirty="0">
                <a:latin typeface="Times New Roman"/>
                <a:cs typeface="Times New Roman"/>
              </a:rPr>
              <a:t>compared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SCR </a:t>
            </a:r>
            <a:r>
              <a:rPr sz="1200" dirty="0">
                <a:latin typeface="Times New Roman"/>
                <a:cs typeface="Times New Roman"/>
              </a:rPr>
              <a:t>2. </a:t>
            </a:r>
            <a:r>
              <a:rPr sz="1200" spc="5" dirty="0">
                <a:latin typeface="Times New Roman"/>
                <a:cs typeface="Times New Roman"/>
              </a:rPr>
              <a:t>Δ</a:t>
            </a:r>
            <a:r>
              <a:rPr sz="1275" spc="7" baseline="-16339" dirty="0">
                <a:latin typeface="Cambria Math"/>
                <a:cs typeface="Cambria Math"/>
              </a:rPr>
              <a:t>𝑄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difference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reverse  </a:t>
            </a:r>
            <a:r>
              <a:rPr sz="1200" dirty="0">
                <a:latin typeface="Times New Roman"/>
                <a:cs typeface="Times New Roman"/>
              </a:rPr>
              <a:t>recovery </a:t>
            </a:r>
            <a:r>
              <a:rPr sz="1200" spc="-5" dirty="0">
                <a:latin typeface="Times New Roman"/>
                <a:cs typeface="Times New Roman"/>
              </a:rPr>
              <a:t>charges </a:t>
            </a:r>
            <a:r>
              <a:rPr sz="1200" dirty="0">
                <a:latin typeface="Times New Roman"/>
                <a:cs typeface="Times New Roman"/>
              </a:rPr>
              <a:t>of two </a:t>
            </a:r>
            <a:r>
              <a:rPr sz="1200" spc="-5" dirty="0">
                <a:latin typeface="Times New Roman"/>
                <a:cs typeface="Times New Roman"/>
              </a:rPr>
              <a:t>SCR </a:t>
            </a:r>
            <a:r>
              <a:rPr sz="1200" dirty="0">
                <a:latin typeface="Times New Roman"/>
                <a:cs typeface="Times New Roman"/>
              </a:rPr>
              <a:t>1 </a:t>
            </a:r>
            <a:r>
              <a:rPr sz="1200" spc="-5" dirty="0">
                <a:latin typeface="Times New Roman"/>
                <a:cs typeface="Times New Roman"/>
              </a:rPr>
              <a:t>and SCR </a:t>
            </a:r>
            <a:r>
              <a:rPr sz="1200" dirty="0">
                <a:latin typeface="Times New Roman"/>
                <a:cs typeface="Times New Roman"/>
              </a:rPr>
              <a:t>2. </a:t>
            </a:r>
            <a:r>
              <a:rPr sz="1200" spc="-5" dirty="0">
                <a:latin typeface="Times New Roman"/>
                <a:cs typeface="Times New Roman"/>
              </a:rPr>
              <a:t>Now we assume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SCR </a:t>
            </a:r>
            <a:r>
              <a:rPr sz="1200" dirty="0">
                <a:latin typeface="Times New Roman"/>
                <a:cs typeface="Times New Roman"/>
              </a:rPr>
              <a:t>1 </a:t>
            </a:r>
            <a:r>
              <a:rPr sz="1200" spc="-5" dirty="0">
                <a:latin typeface="Times New Roman"/>
                <a:cs typeface="Times New Roman"/>
              </a:rPr>
              <a:t>recovers fast </a:t>
            </a:r>
            <a:r>
              <a:rPr sz="1200" dirty="0">
                <a:latin typeface="Times New Roman"/>
                <a:cs typeface="Times New Roman"/>
              </a:rPr>
              <a:t>. i.e it  </a:t>
            </a:r>
            <a:r>
              <a:rPr sz="1200" spc="-5" dirty="0">
                <a:latin typeface="Times New Roman"/>
                <a:cs typeface="Times New Roman"/>
              </a:rPr>
              <a:t>goes </a:t>
            </a:r>
            <a:r>
              <a:rPr sz="1200" dirty="0">
                <a:latin typeface="Times New Roman"/>
                <a:cs typeface="Times New Roman"/>
              </a:rPr>
              <a:t>into blocking state so </a:t>
            </a:r>
            <a:r>
              <a:rPr sz="1200" spc="-5" dirty="0">
                <a:latin typeface="Times New Roman"/>
                <a:cs typeface="Times New Roman"/>
              </a:rPr>
              <a:t>charge </a:t>
            </a:r>
            <a:r>
              <a:rPr sz="1200" spc="5" dirty="0">
                <a:latin typeface="Times New Roman"/>
                <a:cs typeface="Times New Roman"/>
              </a:rPr>
              <a:t>Δ</a:t>
            </a:r>
            <a:r>
              <a:rPr sz="1275" spc="7" baseline="-16339" dirty="0">
                <a:latin typeface="Cambria Math"/>
                <a:cs typeface="Cambria Math"/>
              </a:rPr>
              <a:t>𝑄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dirty="0">
                <a:latin typeface="Times New Roman"/>
                <a:cs typeface="Times New Roman"/>
              </a:rPr>
              <a:t>pass through C . The </a:t>
            </a:r>
            <a:r>
              <a:rPr sz="1200" spc="-5" dirty="0">
                <a:latin typeface="Times New Roman"/>
                <a:cs typeface="Times New Roman"/>
              </a:rPr>
              <a:t>voltage </a:t>
            </a:r>
            <a:r>
              <a:rPr sz="1200" dirty="0">
                <a:latin typeface="Times New Roman"/>
                <a:cs typeface="Times New Roman"/>
              </a:rPr>
              <a:t>induced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spc="-15" dirty="0">
                <a:latin typeface="Cambria Math"/>
                <a:cs typeface="Cambria Math"/>
              </a:rPr>
              <a:t>𝑐</a:t>
            </a:r>
            <a:r>
              <a:rPr sz="1275" spc="-22" baseline="-16339" dirty="0">
                <a:latin typeface="Cambria Math"/>
                <a:cs typeface="Cambria Math"/>
              </a:rPr>
              <a:t>1</a:t>
            </a:r>
            <a:r>
              <a:rPr sz="1275" spc="187" baseline="-16339" dirty="0">
                <a:latin typeface="Cambria Math"/>
                <a:cs typeface="Cambria Math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endParaRPr sz="1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325"/>
              </a:spcBef>
            </a:pPr>
            <a:r>
              <a:rPr sz="1200" spc="5" dirty="0">
                <a:latin typeface="Cambria Math"/>
                <a:cs typeface="Cambria Math"/>
              </a:rPr>
              <a:t>𝛥</a:t>
            </a:r>
            <a:r>
              <a:rPr sz="1275" spc="7" baseline="-16339" dirty="0">
                <a:latin typeface="Cambria Math"/>
                <a:cs typeface="Cambria Math"/>
              </a:rPr>
              <a:t>𝑄 </a:t>
            </a:r>
            <a:r>
              <a:rPr sz="1200" i="1" dirty="0">
                <a:latin typeface="Times New Roman"/>
                <a:cs typeface="Times New Roman"/>
              </a:rPr>
              <a:t>/C , </a:t>
            </a:r>
            <a:r>
              <a:rPr sz="1200" spc="-5" dirty="0">
                <a:latin typeface="Times New Roman"/>
                <a:cs typeface="Times New Roman"/>
              </a:rPr>
              <a:t>where is </a:t>
            </a:r>
            <a:r>
              <a:rPr sz="1200" dirty="0">
                <a:latin typeface="Times New Roman"/>
                <a:cs typeface="Times New Roman"/>
              </a:rPr>
              <a:t>no </a:t>
            </a:r>
            <a:r>
              <a:rPr sz="1200" spc="-5" dirty="0">
                <a:latin typeface="Times New Roman"/>
                <a:cs typeface="Times New Roman"/>
              </a:rPr>
              <a:t>voltage induced across </a:t>
            </a:r>
            <a:r>
              <a:rPr sz="1200" spc="-25" dirty="0">
                <a:latin typeface="Cambria Math"/>
                <a:cs typeface="Cambria Math"/>
              </a:rPr>
              <a:t>𝐶</a:t>
            </a:r>
            <a:r>
              <a:rPr sz="1275" spc="-37" baseline="-16339" dirty="0">
                <a:latin typeface="Cambria Math"/>
                <a:cs typeface="Cambria Math"/>
              </a:rPr>
              <a:t>2</a:t>
            </a:r>
            <a:r>
              <a:rPr sz="1275" spc="112" baseline="-16339" dirty="0">
                <a:latin typeface="Cambria Math"/>
                <a:cs typeface="Cambria Math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1305"/>
              </a:spcBef>
              <a:tabLst>
                <a:tab pos="4672965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difference </a:t>
            </a:r>
            <a:r>
              <a:rPr sz="1200" dirty="0">
                <a:latin typeface="Times New Roman"/>
                <a:cs typeface="Times New Roman"/>
              </a:rPr>
              <a:t>in voltage to which the </a:t>
            </a:r>
            <a:r>
              <a:rPr sz="1200" spc="-5" dirty="0">
                <a:latin typeface="Times New Roman"/>
                <a:cs typeface="Times New Roman"/>
              </a:rPr>
              <a:t>two </a:t>
            </a:r>
            <a:r>
              <a:rPr sz="1200" dirty="0">
                <a:latin typeface="Times New Roman"/>
                <a:cs typeface="Times New Roman"/>
              </a:rPr>
              <a:t>shunt </a:t>
            </a:r>
            <a:r>
              <a:rPr sz="1200" spc="-5" dirty="0">
                <a:latin typeface="Times New Roman"/>
                <a:cs typeface="Times New Roman"/>
              </a:rPr>
              <a:t>capacitor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charged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	</a:t>
            </a:r>
            <a:r>
              <a:rPr sz="1200" spc="5" dirty="0">
                <a:latin typeface="Cambria Math"/>
                <a:cs typeface="Cambria Math"/>
              </a:rPr>
              <a:t>𝛥</a:t>
            </a:r>
            <a:r>
              <a:rPr sz="1275" spc="7" baseline="-16339" dirty="0">
                <a:latin typeface="Cambria Math"/>
                <a:cs typeface="Cambria Math"/>
              </a:rPr>
              <a:t>𝑄 </a:t>
            </a:r>
            <a:r>
              <a:rPr sz="1200" i="1" dirty="0">
                <a:latin typeface="Times New Roman"/>
                <a:cs typeface="Times New Roman"/>
              </a:rPr>
              <a:t>/C</a:t>
            </a:r>
            <a:r>
              <a:rPr sz="1200" i="1" spc="-12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180465">
              <a:lnSpc>
                <a:spcPct val="100000"/>
              </a:lnSpc>
              <a:spcBef>
                <a:spcPts val="1275"/>
              </a:spcBef>
            </a:pPr>
            <a:r>
              <a:rPr sz="1200" spc="-5" dirty="0">
                <a:latin typeface="Times New Roman"/>
                <a:cs typeface="Times New Roman"/>
              </a:rPr>
              <a:t>Now thyristor with least </a:t>
            </a:r>
            <a:r>
              <a:rPr sz="1200" dirty="0">
                <a:latin typeface="Times New Roman"/>
                <a:cs typeface="Times New Roman"/>
              </a:rPr>
              <a:t>recovery time </a:t>
            </a:r>
            <a:r>
              <a:rPr sz="1200" spc="-5" dirty="0">
                <a:latin typeface="Times New Roman"/>
                <a:cs typeface="Times New Roman"/>
              </a:rPr>
              <a:t>will </a:t>
            </a:r>
            <a:r>
              <a:rPr sz="1200" dirty="0">
                <a:latin typeface="Times New Roman"/>
                <a:cs typeface="Times New Roman"/>
              </a:rPr>
              <a:t>share the highest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transient</a:t>
            </a:r>
            <a:endParaRPr sz="1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70"/>
              </a:spcBef>
            </a:pPr>
            <a:r>
              <a:rPr sz="1200" spc="-5" dirty="0">
                <a:latin typeface="Times New Roman"/>
                <a:cs typeface="Times New Roman"/>
              </a:rPr>
              <a:t>voltage </a:t>
            </a:r>
            <a:r>
              <a:rPr sz="1200" spc="5" dirty="0">
                <a:latin typeface="Times New Roman"/>
                <a:cs typeface="Times New Roman"/>
              </a:rPr>
              <a:t>say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Cambria Math"/>
                <a:cs typeface="Cambria Math"/>
              </a:rPr>
              <a:t>𝑉</a:t>
            </a:r>
            <a:r>
              <a:rPr sz="1275" spc="7" baseline="-16339" dirty="0">
                <a:latin typeface="Cambria Math"/>
                <a:cs typeface="Cambria Math"/>
              </a:rPr>
              <a:t>𝑏𝑚</a:t>
            </a:r>
            <a:r>
              <a:rPr sz="1200" spc="5" dirty="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6297548"/>
            <a:ext cx="225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So,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6646544"/>
            <a:ext cx="225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So,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0104" y="6994016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As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6654" y="6297548"/>
            <a:ext cx="1529715" cy="192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mbria Math"/>
                <a:cs typeface="Cambria Math"/>
              </a:rPr>
              <a:t>𝑉</a:t>
            </a:r>
            <a:r>
              <a:rPr sz="1275" spc="-15" baseline="-16339" dirty="0">
                <a:latin typeface="Cambria Math"/>
                <a:cs typeface="Cambria Math"/>
              </a:rPr>
              <a:t>𝑏𝑚 </a:t>
            </a:r>
            <a:r>
              <a:rPr sz="1200" dirty="0">
                <a:latin typeface="Times New Roman"/>
                <a:cs typeface="Times New Roman"/>
              </a:rPr>
              <a:t>- </a:t>
            </a:r>
            <a:r>
              <a:rPr sz="1200" spc="-70" dirty="0">
                <a:latin typeface="Cambria Math"/>
                <a:cs typeface="Cambria Math"/>
              </a:rPr>
              <a:t>𝑉</a:t>
            </a:r>
            <a:r>
              <a:rPr sz="1275" spc="-104" baseline="-16339" dirty="0">
                <a:latin typeface="Cambria Math"/>
                <a:cs typeface="Cambria Math"/>
              </a:rPr>
              <a:t>2  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10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Δ</a:t>
            </a:r>
            <a:r>
              <a:rPr sz="1275" spc="30" baseline="-16339" dirty="0">
                <a:latin typeface="Cambria Math"/>
                <a:cs typeface="Cambria Math"/>
              </a:rPr>
              <a:t>𝑄</a:t>
            </a:r>
            <a:r>
              <a:rPr sz="1200" spc="20" dirty="0">
                <a:latin typeface="Times New Roman"/>
                <a:cs typeface="Times New Roman"/>
              </a:rPr>
              <a:t>/C</a:t>
            </a:r>
            <a:endParaRPr sz="1200">
              <a:latin typeface="Times New Roman"/>
              <a:cs typeface="Times New Roman"/>
            </a:endParaRPr>
          </a:p>
          <a:p>
            <a:pPr marL="46990">
              <a:lnSpc>
                <a:spcPct val="100000"/>
              </a:lnSpc>
              <a:spcBef>
                <a:spcPts val="1305"/>
              </a:spcBef>
            </a:pPr>
            <a:r>
              <a:rPr sz="1200" spc="-35" dirty="0">
                <a:latin typeface="Cambria Math"/>
                <a:cs typeface="Cambria Math"/>
              </a:rPr>
              <a:t>𝑉</a:t>
            </a:r>
            <a:r>
              <a:rPr sz="1275" spc="-52" baseline="-16339" dirty="0">
                <a:latin typeface="Cambria Math"/>
                <a:cs typeface="Cambria Math"/>
              </a:rPr>
              <a:t>2</a:t>
            </a:r>
            <a:r>
              <a:rPr sz="1200" spc="-35" dirty="0">
                <a:latin typeface="Times New Roman"/>
                <a:cs typeface="Times New Roman"/>
              </a:rPr>
              <a:t>= </a:t>
            </a:r>
            <a:r>
              <a:rPr sz="1200" spc="-10" dirty="0">
                <a:latin typeface="Cambria Math"/>
                <a:cs typeface="Cambria Math"/>
              </a:rPr>
              <a:t>𝑉</a:t>
            </a:r>
            <a:r>
              <a:rPr sz="1275" spc="-15" baseline="-16339" dirty="0">
                <a:latin typeface="Cambria Math"/>
                <a:cs typeface="Cambria Math"/>
              </a:rPr>
              <a:t>𝑏𝑚 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-10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Δ</a:t>
            </a:r>
            <a:r>
              <a:rPr sz="1275" spc="30" baseline="-16339" dirty="0">
                <a:latin typeface="Cambria Math"/>
                <a:cs typeface="Cambria Math"/>
              </a:rPr>
              <a:t>𝑄</a:t>
            </a:r>
            <a:r>
              <a:rPr sz="1200" spc="20" dirty="0">
                <a:latin typeface="Times New Roman"/>
                <a:cs typeface="Times New Roman"/>
              </a:rPr>
              <a:t>/C</a:t>
            </a:r>
            <a:endParaRPr sz="1200">
              <a:latin typeface="Times New Roman"/>
              <a:cs typeface="Times New Roman"/>
            </a:endParaRPr>
          </a:p>
          <a:p>
            <a:pPr marL="54610">
              <a:lnSpc>
                <a:spcPct val="100000"/>
              </a:lnSpc>
              <a:spcBef>
                <a:spcPts val="1295"/>
              </a:spcBef>
            </a:pPr>
            <a:r>
              <a:rPr sz="1200" spc="-80" dirty="0">
                <a:latin typeface="Cambria Math"/>
                <a:cs typeface="Cambria Math"/>
              </a:rPr>
              <a:t>𝑉</a:t>
            </a:r>
            <a:r>
              <a:rPr sz="1275" spc="-120" baseline="-16339" dirty="0">
                <a:latin typeface="Cambria Math"/>
                <a:cs typeface="Cambria Math"/>
              </a:rPr>
              <a:t>1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mbria Math"/>
                <a:cs typeface="Cambria Math"/>
              </a:rPr>
              <a:t>𝑉</a:t>
            </a:r>
            <a:r>
              <a:rPr sz="1275" spc="-15" baseline="-16339" dirty="0">
                <a:latin typeface="Cambria Math"/>
                <a:cs typeface="Cambria Math"/>
              </a:rPr>
              <a:t>𝑏𝑚</a:t>
            </a:r>
            <a:endParaRPr sz="1275" baseline="-16339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1190"/>
              </a:spcBef>
            </a:pPr>
            <a:r>
              <a:rPr sz="1200" spc="-85" dirty="0">
                <a:latin typeface="Cambria Math"/>
                <a:cs typeface="Cambria Math"/>
              </a:rPr>
              <a:t>𝑉</a:t>
            </a:r>
            <a:r>
              <a:rPr sz="1275" spc="-127" baseline="-16339" dirty="0">
                <a:latin typeface="Cambria Math"/>
                <a:cs typeface="Cambria Math"/>
              </a:rPr>
              <a:t>𝑆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Cambria Math"/>
                <a:cs typeface="Cambria Math"/>
              </a:rPr>
              <a:t>𝑉</a:t>
            </a:r>
            <a:r>
              <a:rPr sz="1275" spc="-75" baseline="-16339" dirty="0">
                <a:latin typeface="Cambria Math"/>
                <a:cs typeface="Cambria Math"/>
              </a:rPr>
              <a:t>1</a:t>
            </a:r>
            <a:r>
              <a:rPr sz="1200" spc="-50" dirty="0">
                <a:latin typeface="Times New Roman"/>
                <a:cs typeface="Times New Roman"/>
              </a:rPr>
              <a:t>+</a:t>
            </a:r>
            <a:r>
              <a:rPr sz="1200" spc="-50" dirty="0">
                <a:latin typeface="Cambria Math"/>
                <a:cs typeface="Cambria Math"/>
              </a:rPr>
              <a:t>𝑉</a:t>
            </a:r>
            <a:r>
              <a:rPr sz="1275" spc="-75" baseline="-16339" dirty="0">
                <a:latin typeface="Cambria Math"/>
                <a:cs typeface="Cambria Math"/>
              </a:rPr>
              <a:t>2</a:t>
            </a:r>
            <a:endParaRPr sz="1275" baseline="-16339">
              <a:latin typeface="Cambria Math"/>
              <a:cs typeface="Cambria Math"/>
            </a:endParaRPr>
          </a:p>
          <a:p>
            <a:pPr marL="228600">
              <a:lnSpc>
                <a:spcPct val="100000"/>
              </a:lnSpc>
              <a:spcBef>
                <a:spcPts val="1190"/>
              </a:spcBef>
            </a:pPr>
            <a:r>
              <a:rPr sz="1200" dirty="0">
                <a:latin typeface="Times New Roman"/>
                <a:cs typeface="Times New Roman"/>
              </a:rPr>
              <a:t>= </a:t>
            </a:r>
            <a:r>
              <a:rPr sz="1200" dirty="0">
                <a:latin typeface="Cambria Math"/>
                <a:cs typeface="Cambria Math"/>
              </a:rPr>
              <a:t>𝑉</a:t>
            </a:r>
            <a:r>
              <a:rPr sz="1275" baseline="-16339" dirty="0">
                <a:latin typeface="Cambria Math"/>
                <a:cs typeface="Cambria Math"/>
              </a:rPr>
              <a:t>𝑏𝑚</a:t>
            </a:r>
            <a:r>
              <a:rPr sz="1200" dirty="0">
                <a:latin typeface="Times New Roman"/>
                <a:cs typeface="Times New Roman"/>
              </a:rPr>
              <a:t>+(</a:t>
            </a:r>
            <a:r>
              <a:rPr sz="1200" dirty="0">
                <a:latin typeface="Cambria Math"/>
                <a:cs typeface="Cambria Math"/>
              </a:rPr>
              <a:t>𝑉</a:t>
            </a:r>
            <a:r>
              <a:rPr sz="1275" baseline="-16339" dirty="0">
                <a:latin typeface="Cambria Math"/>
                <a:cs typeface="Cambria Math"/>
              </a:rPr>
              <a:t>𝑏𝑚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-10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Δ</a:t>
            </a:r>
            <a:r>
              <a:rPr sz="1275" spc="22" baseline="-16339" dirty="0">
                <a:latin typeface="Cambria Math"/>
                <a:cs typeface="Cambria Math"/>
              </a:rPr>
              <a:t>𝑄</a:t>
            </a:r>
            <a:r>
              <a:rPr sz="1200" spc="15" dirty="0">
                <a:latin typeface="Times New Roman"/>
                <a:cs typeface="Times New Roman"/>
              </a:rPr>
              <a:t>/C)</a:t>
            </a:r>
            <a:endParaRPr sz="12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1305"/>
              </a:spcBef>
            </a:pPr>
            <a:r>
              <a:rPr sz="1200" spc="-85" dirty="0">
                <a:latin typeface="Cambria Math"/>
                <a:cs typeface="Cambria Math"/>
              </a:rPr>
              <a:t>𝑉</a:t>
            </a:r>
            <a:r>
              <a:rPr sz="1275" spc="-127" baseline="-16339" dirty="0">
                <a:latin typeface="Cambria Math"/>
                <a:cs typeface="Cambria Math"/>
              </a:rPr>
              <a:t>𝑆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2</a:t>
            </a:r>
            <a:r>
              <a:rPr sz="1200" spc="10" dirty="0">
                <a:latin typeface="Cambria Math"/>
                <a:cs typeface="Cambria Math"/>
              </a:rPr>
              <a:t>𝑉</a:t>
            </a:r>
            <a:r>
              <a:rPr sz="1275" spc="15" baseline="-16339" dirty="0">
                <a:latin typeface="Cambria Math"/>
                <a:cs typeface="Cambria Math"/>
              </a:rPr>
              <a:t>𝑏𝑚</a:t>
            </a:r>
            <a:r>
              <a:rPr sz="1200" spc="10" dirty="0">
                <a:latin typeface="Times New Roman"/>
                <a:cs typeface="Times New Roman"/>
              </a:rPr>
              <a:t>-Δ</a:t>
            </a:r>
            <a:r>
              <a:rPr sz="1275" spc="15" baseline="-16339" dirty="0">
                <a:latin typeface="Cambria Math"/>
                <a:cs typeface="Cambria Math"/>
              </a:rPr>
              <a:t>𝑄</a:t>
            </a:r>
            <a:r>
              <a:rPr sz="1200" spc="10" dirty="0">
                <a:latin typeface="Times New Roman"/>
                <a:cs typeface="Times New Roman"/>
              </a:rPr>
              <a:t>/C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71142" y="8525001"/>
            <a:ext cx="62865" cy="10795"/>
          </a:xfrm>
          <a:custGeom>
            <a:avLst/>
            <a:gdLst/>
            <a:ahLst/>
            <a:cxnLst/>
            <a:rect l="l" t="t" r="r" b="b"/>
            <a:pathLst>
              <a:path w="62864" h="10795">
                <a:moveTo>
                  <a:pt x="0" y="10668"/>
                </a:moveTo>
                <a:lnTo>
                  <a:pt x="62483" y="10668"/>
                </a:lnTo>
                <a:lnTo>
                  <a:pt x="62483" y="0"/>
                </a:lnTo>
                <a:lnTo>
                  <a:pt x="0" y="0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80945" y="8483345"/>
            <a:ext cx="7810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40" dirty="0">
                <a:latin typeface="Cambria Math"/>
                <a:cs typeface="Cambria Math"/>
              </a:rPr>
              <a:t>𝑠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8442" y="8362950"/>
            <a:ext cx="55880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</a:tabLst>
            </a:pPr>
            <a:r>
              <a:rPr sz="850" spc="20" dirty="0">
                <a:latin typeface="Cambria Math"/>
                <a:cs typeface="Cambria Math"/>
              </a:rPr>
              <a:t>1	</a:t>
            </a:r>
            <a:r>
              <a:rPr sz="1275" baseline="3267" dirty="0">
                <a:latin typeface="Times New Roman"/>
                <a:cs typeface="Times New Roman"/>
              </a:rPr>
              <a:t>Δ</a:t>
            </a:r>
            <a:endParaRPr sz="1275" baseline="3267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91842" y="8398002"/>
            <a:ext cx="9398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95" dirty="0">
                <a:latin typeface="Cambria Math"/>
                <a:cs typeface="Cambria Math"/>
              </a:rPr>
              <a:t>𝑄</a:t>
            </a:r>
            <a:endParaRPr sz="7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58442" y="8529065"/>
            <a:ext cx="59118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2445" algn="l"/>
              </a:tabLst>
            </a:pPr>
            <a:r>
              <a:rPr sz="850" spc="20" dirty="0">
                <a:latin typeface="Cambria Math"/>
                <a:cs typeface="Cambria Math"/>
              </a:rPr>
              <a:t>2	</a:t>
            </a:r>
            <a:r>
              <a:rPr sz="850" spc="15" dirty="0">
                <a:latin typeface="Cambria Math"/>
                <a:cs typeface="Cambria Math"/>
              </a:rPr>
              <a:t>𝐶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34438" y="8530335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>
                <a:moveTo>
                  <a:pt x="0" y="0"/>
                </a:moveTo>
                <a:lnTo>
                  <a:pt x="143256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73453" y="8408669"/>
            <a:ext cx="1250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4175" algn="l"/>
                <a:tab pos="903605" algn="l"/>
              </a:tabLst>
            </a:pPr>
            <a:r>
              <a:rPr sz="1200" dirty="0">
                <a:latin typeface="Cambria Math"/>
                <a:cs typeface="Cambria Math"/>
              </a:rPr>
              <a:t>⇒	</a:t>
            </a:r>
            <a:r>
              <a:rPr sz="1200" spc="40" dirty="0">
                <a:latin typeface="Cambria Math"/>
                <a:cs typeface="Cambria Math"/>
              </a:rPr>
              <a:t>(𝑉</a:t>
            </a:r>
            <a:r>
              <a:rPr sz="1200" spc="195" dirty="0">
                <a:latin typeface="Cambria Math"/>
                <a:cs typeface="Cambria Math"/>
              </a:rPr>
              <a:t> </a:t>
            </a:r>
            <a:r>
              <a:rPr sz="1200" dirty="0">
                <a:latin typeface="Cambria Math"/>
                <a:cs typeface="Cambria Math"/>
              </a:rPr>
              <a:t>+	</a:t>
            </a:r>
            <a:r>
              <a:rPr sz="1200" spc="90" dirty="0">
                <a:latin typeface="Cambria Math"/>
                <a:cs typeface="Cambria Math"/>
              </a:rPr>
              <a:t>)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mbria Math"/>
                <a:cs typeface="Cambria Math"/>
              </a:rPr>
              <a:t>𝑉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79319" y="8483345"/>
            <a:ext cx="18986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90" dirty="0">
                <a:latin typeface="Cambria Math"/>
                <a:cs typeface="Cambria Math"/>
              </a:rPr>
              <a:t>𝑏</a:t>
            </a:r>
            <a:r>
              <a:rPr sz="850" spc="95" dirty="0">
                <a:latin typeface="Cambria Math"/>
                <a:cs typeface="Cambria Math"/>
              </a:rPr>
              <a:t>𝑚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48053" y="8788145"/>
            <a:ext cx="1293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mbria Math"/>
                <a:cs typeface="Cambria Math"/>
              </a:rPr>
              <a:t>⇒ </a:t>
            </a:r>
            <a:r>
              <a:rPr sz="1200" spc="-35" dirty="0">
                <a:latin typeface="Cambria Math"/>
                <a:cs typeface="Cambria Math"/>
              </a:rPr>
              <a:t>𝑉</a:t>
            </a:r>
            <a:r>
              <a:rPr sz="1275" spc="-52" baseline="-16339" dirty="0">
                <a:latin typeface="Cambria Math"/>
                <a:cs typeface="Cambria Math"/>
              </a:rPr>
              <a:t>2</a:t>
            </a:r>
            <a:r>
              <a:rPr sz="1200" spc="-35" dirty="0">
                <a:latin typeface="Times New Roman"/>
                <a:cs typeface="Times New Roman"/>
              </a:rPr>
              <a:t>= </a:t>
            </a:r>
            <a:r>
              <a:rPr sz="1200" spc="-10" dirty="0">
                <a:latin typeface="Cambria Math"/>
                <a:cs typeface="Cambria Math"/>
              </a:rPr>
              <a:t>𝑉</a:t>
            </a:r>
            <a:r>
              <a:rPr sz="1275" spc="-15" baseline="-16339" dirty="0">
                <a:latin typeface="Cambria Math"/>
                <a:cs typeface="Cambria Math"/>
              </a:rPr>
              <a:t>𝑏𝑚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-19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Δ</a:t>
            </a:r>
            <a:r>
              <a:rPr sz="1275" spc="30" baseline="-16339" dirty="0">
                <a:latin typeface="Cambria Math"/>
                <a:cs typeface="Cambria Math"/>
              </a:rPr>
              <a:t>𝑄</a:t>
            </a:r>
            <a:r>
              <a:rPr sz="1200" spc="20" dirty="0">
                <a:latin typeface="Times New Roman"/>
                <a:cs typeface="Times New Roman"/>
              </a:rPr>
              <a:t>/C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68754" y="9292590"/>
            <a:ext cx="8826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20" dirty="0">
                <a:latin typeface="Cambria Math"/>
                <a:cs typeface="Cambria Math"/>
              </a:rPr>
              <a:t>2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981454" y="9288525"/>
            <a:ext cx="62865" cy="10795"/>
          </a:xfrm>
          <a:custGeom>
            <a:avLst/>
            <a:gdLst/>
            <a:ahLst/>
            <a:cxnLst/>
            <a:rect l="l" t="t" r="r" b="b"/>
            <a:pathLst>
              <a:path w="62864" h="10795">
                <a:moveTo>
                  <a:pt x="0" y="10668"/>
                </a:moveTo>
                <a:lnTo>
                  <a:pt x="62483" y="10668"/>
                </a:lnTo>
                <a:lnTo>
                  <a:pt x="62483" y="0"/>
                </a:lnTo>
                <a:lnTo>
                  <a:pt x="0" y="0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943354" y="9172193"/>
            <a:ext cx="814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75" spc="-97" baseline="45751" dirty="0">
                <a:latin typeface="Cambria Math"/>
                <a:cs typeface="Cambria Math"/>
              </a:rPr>
              <a:t>1</a:t>
            </a:r>
            <a:r>
              <a:rPr sz="1200" spc="-65" dirty="0">
                <a:latin typeface="Times New Roman"/>
                <a:cs typeface="Times New Roman"/>
              </a:rPr>
              <a:t>[</a:t>
            </a:r>
            <a:r>
              <a:rPr sz="1200" spc="-65" dirty="0">
                <a:latin typeface="Cambria Math"/>
                <a:cs typeface="Cambria Math"/>
              </a:rPr>
              <a:t>𝑉</a:t>
            </a:r>
            <a:r>
              <a:rPr sz="1275" spc="-97" baseline="-16339" dirty="0">
                <a:latin typeface="Cambria Math"/>
                <a:cs typeface="Cambria Math"/>
              </a:rPr>
              <a:t>𝑠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Δ</a:t>
            </a:r>
            <a:r>
              <a:rPr sz="1275" spc="22" baseline="-16339" dirty="0">
                <a:latin typeface="Cambria Math"/>
                <a:cs typeface="Cambria Math"/>
              </a:rPr>
              <a:t>𝑄</a:t>
            </a:r>
            <a:r>
              <a:rPr sz="1200" spc="15" dirty="0">
                <a:latin typeface="Times New Roman"/>
                <a:cs typeface="Times New Roman"/>
              </a:rPr>
              <a:t>/C]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9542474"/>
            <a:ext cx="32531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Now </a:t>
            </a:r>
            <a:r>
              <a:rPr sz="1200" dirty="0">
                <a:latin typeface="Times New Roman"/>
                <a:cs typeface="Times New Roman"/>
              </a:rPr>
              <a:t>suppose </a:t>
            </a:r>
            <a:r>
              <a:rPr sz="1200" spc="-5" dirty="0">
                <a:latin typeface="Times New Roman"/>
                <a:cs typeface="Times New Roman"/>
              </a:rPr>
              <a:t>that </a:t>
            </a:r>
            <a:r>
              <a:rPr sz="1200" dirty="0">
                <a:latin typeface="Times New Roman"/>
                <a:cs typeface="Times New Roman"/>
              </a:rPr>
              <a:t>there are </a:t>
            </a:r>
            <a:r>
              <a:rPr sz="1200" i="1" dirty="0">
                <a:latin typeface="Times New Roman"/>
                <a:cs typeface="Times New Roman"/>
              </a:rPr>
              <a:t>n </a:t>
            </a:r>
            <a:r>
              <a:rPr sz="1200" spc="-5" dirty="0">
                <a:latin typeface="Times New Roman"/>
                <a:cs typeface="Times New Roman"/>
              </a:rPr>
              <a:t>series SCRs </a:t>
            </a:r>
            <a:r>
              <a:rPr sz="1200" dirty="0">
                <a:latin typeface="Times New Roman"/>
                <a:cs typeface="Times New Roman"/>
              </a:rPr>
              <a:t>in 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string.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47850" y="914399"/>
            <a:ext cx="2680716" cy="3373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904" y="866394"/>
            <a:ext cx="5814695" cy="2197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 indent="496570">
              <a:lnSpc>
                <a:spcPct val="1118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Let </a:t>
            </a:r>
            <a:r>
              <a:rPr sz="1200" spc="-5" dirty="0">
                <a:latin typeface="Times New Roman"/>
                <a:cs typeface="Times New Roman"/>
              </a:rPr>
              <a:t>us assume </a:t>
            </a:r>
            <a:r>
              <a:rPr sz="1200" dirty="0">
                <a:latin typeface="Times New Roman"/>
                <a:cs typeface="Times New Roman"/>
              </a:rPr>
              <a:t>that if top </a:t>
            </a:r>
            <a:r>
              <a:rPr sz="1200" spc="-5" dirty="0">
                <a:latin typeface="Times New Roman"/>
                <a:cs typeface="Times New Roman"/>
              </a:rPr>
              <a:t>SCR has similar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characteristic SCR </a:t>
            </a:r>
            <a:r>
              <a:rPr sz="1200" dirty="0">
                <a:latin typeface="Times New Roman"/>
                <a:cs typeface="Times New Roman"/>
              </a:rPr>
              <a:t>1. </a:t>
            </a:r>
            <a:r>
              <a:rPr sz="1200" spc="-5" dirty="0">
                <a:latin typeface="Times New Roman"/>
                <a:cs typeface="Times New Roman"/>
              </a:rPr>
              <a:t>Then SCR </a:t>
            </a:r>
            <a:r>
              <a:rPr sz="1200" dirty="0">
                <a:latin typeface="Times New Roman"/>
                <a:cs typeface="Times New Roman"/>
              </a:rPr>
              <a:t>1 would  support a </a:t>
            </a:r>
            <a:r>
              <a:rPr sz="1200" spc="-5" dirty="0">
                <a:latin typeface="Times New Roman"/>
                <a:cs typeface="Times New Roman"/>
              </a:rPr>
              <a:t>voltage </a:t>
            </a:r>
            <a:r>
              <a:rPr sz="1200" spc="-10" dirty="0">
                <a:latin typeface="Cambria Math"/>
                <a:cs typeface="Cambria Math"/>
              </a:rPr>
              <a:t>𝑉</a:t>
            </a:r>
            <a:r>
              <a:rPr sz="1275" spc="-15" baseline="-16339" dirty="0">
                <a:latin typeface="Cambria Math"/>
                <a:cs typeface="Cambria Math"/>
              </a:rPr>
              <a:t>𝑏𝑚</a:t>
            </a:r>
            <a:endParaRPr sz="1275" baseline="-16339">
              <a:latin typeface="Cambria Math"/>
              <a:cs typeface="Cambria Math"/>
            </a:endParaRPr>
          </a:p>
          <a:p>
            <a:pPr marL="50800" marR="99060" indent="913765">
              <a:lnSpc>
                <a:spcPct val="112500"/>
              </a:lnSpc>
              <a:spcBef>
                <a:spcPts val="969"/>
              </a:spcBef>
            </a:pPr>
            <a:r>
              <a:rPr sz="1200" dirty="0">
                <a:latin typeface="Times New Roman"/>
                <a:cs typeface="Times New Roman"/>
              </a:rPr>
              <a:t>* </a:t>
            </a:r>
            <a:r>
              <a:rPr sz="1200" spc="-10" dirty="0">
                <a:latin typeface="Times New Roman"/>
                <a:cs typeface="Times New Roman"/>
              </a:rPr>
              <a:t>If </a:t>
            </a:r>
            <a:r>
              <a:rPr sz="1200" dirty="0">
                <a:latin typeface="Times New Roman"/>
                <a:cs typeface="Times New Roman"/>
              </a:rPr>
              <a:t>the remaining (</a:t>
            </a:r>
            <a:r>
              <a:rPr sz="1200" i="1" dirty="0">
                <a:latin typeface="Times New Roman"/>
                <a:cs typeface="Times New Roman"/>
              </a:rPr>
              <a:t>n-1) </a:t>
            </a:r>
            <a:r>
              <a:rPr sz="1200" spc="-5" dirty="0">
                <a:latin typeface="Times New Roman"/>
                <a:cs typeface="Times New Roman"/>
              </a:rPr>
              <a:t>SCR has characteristic </a:t>
            </a:r>
            <a:r>
              <a:rPr sz="1200" dirty="0">
                <a:latin typeface="Times New Roman"/>
                <a:cs typeface="Times New Roman"/>
              </a:rPr>
              <a:t>that of </a:t>
            </a:r>
            <a:r>
              <a:rPr sz="1200" spc="-5" dirty="0">
                <a:latin typeface="Times New Roman"/>
                <a:cs typeface="Times New Roman"/>
              </a:rPr>
              <a:t>SCR </a:t>
            </a:r>
            <a:r>
              <a:rPr sz="1200" dirty="0">
                <a:latin typeface="Times New Roman"/>
                <a:cs typeface="Times New Roman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.Then SCR </a:t>
            </a:r>
            <a:r>
              <a:rPr sz="1200" dirty="0">
                <a:latin typeface="Times New Roman"/>
                <a:cs typeface="Times New Roman"/>
              </a:rPr>
              <a:t>1  would </a:t>
            </a:r>
            <a:r>
              <a:rPr sz="1200" spc="-5" dirty="0">
                <a:latin typeface="Times New Roman"/>
                <a:cs typeface="Times New Roman"/>
              </a:rPr>
              <a:t>recover first </a:t>
            </a:r>
            <a:r>
              <a:rPr sz="1200" dirty="0">
                <a:latin typeface="Times New Roman"/>
                <a:cs typeface="Times New Roman"/>
              </a:rPr>
              <a:t>and support a voltage </a:t>
            </a:r>
            <a:r>
              <a:rPr sz="1200" spc="-10" dirty="0">
                <a:latin typeface="Cambria Math"/>
                <a:cs typeface="Cambria Math"/>
              </a:rPr>
              <a:t>𝑉</a:t>
            </a:r>
            <a:r>
              <a:rPr sz="1275" spc="-15" baseline="-16339" dirty="0">
                <a:latin typeface="Cambria Math"/>
                <a:cs typeface="Cambria Math"/>
              </a:rPr>
              <a:t>𝑏𝑚 </a:t>
            </a:r>
            <a:r>
              <a:rPr sz="1200" dirty="0">
                <a:latin typeface="Times New Roman"/>
                <a:cs typeface="Times New Roman"/>
              </a:rPr>
              <a:t>. The </a:t>
            </a:r>
            <a:r>
              <a:rPr sz="1200" spc="-5" dirty="0">
                <a:latin typeface="Times New Roman"/>
                <a:cs typeface="Times New Roman"/>
              </a:rPr>
              <a:t>charge </a:t>
            </a:r>
            <a:r>
              <a:rPr sz="1200" i="1" spc="-5" dirty="0">
                <a:latin typeface="Times New Roman"/>
                <a:cs typeface="Times New Roman"/>
              </a:rPr>
              <a:t>(n-1) </a:t>
            </a:r>
            <a:r>
              <a:rPr sz="1200" spc="5" dirty="0">
                <a:latin typeface="Times New Roman"/>
                <a:cs typeface="Times New Roman"/>
              </a:rPr>
              <a:t>Δ</a:t>
            </a:r>
            <a:r>
              <a:rPr sz="1275" spc="7" baseline="-16339" dirty="0">
                <a:latin typeface="Cambria Math"/>
                <a:cs typeface="Cambria Math"/>
              </a:rPr>
              <a:t>𝑄 </a:t>
            </a:r>
            <a:r>
              <a:rPr sz="1200" spc="-5" dirty="0">
                <a:latin typeface="Times New Roman"/>
                <a:cs typeface="Times New Roman"/>
              </a:rPr>
              <a:t>from </a:t>
            </a:r>
            <a:r>
              <a:rPr sz="1200" dirty="0">
                <a:latin typeface="Times New Roman"/>
                <a:cs typeface="Times New Roman"/>
              </a:rPr>
              <a:t>the remaining </a:t>
            </a:r>
            <a:r>
              <a:rPr sz="1200" i="1" spc="-10" dirty="0">
                <a:latin typeface="Times New Roman"/>
                <a:cs typeface="Times New Roman"/>
              </a:rPr>
              <a:t>(n</a:t>
            </a:r>
            <a:r>
              <a:rPr sz="1200" i="1" spc="1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275"/>
              </a:spcBef>
            </a:pPr>
            <a:r>
              <a:rPr sz="1200" i="1" dirty="0">
                <a:latin typeface="Times New Roman"/>
                <a:cs typeface="Times New Roman"/>
              </a:rPr>
              <a:t>1) </a:t>
            </a:r>
            <a:r>
              <a:rPr sz="1200" spc="-5" dirty="0">
                <a:latin typeface="Times New Roman"/>
                <a:cs typeface="Times New Roman"/>
              </a:rPr>
              <a:t>SCR </a:t>
            </a:r>
            <a:r>
              <a:rPr sz="1200" dirty="0">
                <a:latin typeface="Times New Roman"/>
                <a:cs typeface="Times New Roman"/>
              </a:rPr>
              <a:t>would </a:t>
            </a:r>
            <a:r>
              <a:rPr sz="1200" spc="-5" dirty="0">
                <a:latin typeface="Times New Roman"/>
                <a:cs typeface="Times New Roman"/>
              </a:rPr>
              <a:t>pass through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5"/>
              </a:spcBef>
            </a:pPr>
            <a:r>
              <a:rPr sz="1200" spc="-80" dirty="0">
                <a:latin typeface="Cambria Math"/>
                <a:cs typeface="Cambria Math"/>
              </a:rPr>
              <a:t>𝑉</a:t>
            </a:r>
            <a:r>
              <a:rPr sz="1275" spc="-120" baseline="-16339" dirty="0">
                <a:latin typeface="Cambria Math"/>
                <a:cs typeface="Cambria Math"/>
              </a:rPr>
              <a:t>1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mbria Math"/>
                <a:cs typeface="Cambria Math"/>
              </a:rPr>
              <a:t>𝑉</a:t>
            </a:r>
            <a:r>
              <a:rPr sz="1275" spc="-15" baseline="-16339" dirty="0">
                <a:latin typeface="Cambria Math"/>
                <a:cs typeface="Cambria Math"/>
              </a:rPr>
              <a:t>𝑏𝑚</a:t>
            </a:r>
            <a:endParaRPr sz="1275" baseline="-16339">
              <a:latin typeface="Cambria Math"/>
              <a:cs typeface="Cambria Math"/>
            </a:endParaRPr>
          </a:p>
          <a:p>
            <a:pPr marL="50800" marR="3573779" indent="913765">
              <a:lnSpc>
                <a:spcPts val="2710"/>
              </a:lnSpc>
              <a:spcBef>
                <a:spcPts val="219"/>
              </a:spcBef>
            </a:pPr>
            <a:r>
              <a:rPr sz="1200" spc="-70" dirty="0">
                <a:latin typeface="Cambria Math"/>
                <a:cs typeface="Cambria Math"/>
              </a:rPr>
              <a:t>𝑉</a:t>
            </a:r>
            <a:r>
              <a:rPr sz="1275" spc="-104" baseline="-16339" dirty="0">
                <a:latin typeface="Cambria Math"/>
                <a:cs typeface="Cambria Math"/>
              </a:rPr>
              <a:t>2 </a:t>
            </a:r>
            <a:r>
              <a:rPr sz="1200" dirty="0">
                <a:latin typeface="Times New Roman"/>
                <a:cs typeface="Times New Roman"/>
              </a:rPr>
              <a:t>= </a:t>
            </a:r>
            <a:r>
              <a:rPr sz="1200" spc="-10" dirty="0">
                <a:latin typeface="Cambria Math"/>
                <a:cs typeface="Cambria Math"/>
              </a:rPr>
              <a:t>𝑉</a:t>
            </a:r>
            <a:r>
              <a:rPr sz="1275" spc="-15" baseline="-16339" dirty="0">
                <a:latin typeface="Cambria Math"/>
                <a:cs typeface="Cambria Math"/>
              </a:rPr>
              <a:t>𝑏𝑚 </a:t>
            </a:r>
            <a:r>
              <a:rPr sz="1200" dirty="0">
                <a:latin typeface="Times New Roman"/>
                <a:cs typeface="Times New Roman"/>
              </a:rPr>
              <a:t>- </a:t>
            </a:r>
            <a:r>
              <a:rPr sz="1200" spc="20" dirty="0">
                <a:latin typeface="Times New Roman"/>
                <a:cs typeface="Times New Roman"/>
              </a:rPr>
              <a:t>Δ</a:t>
            </a:r>
            <a:r>
              <a:rPr sz="1275" spc="30" baseline="-16339" dirty="0">
                <a:latin typeface="Cambria Math"/>
                <a:cs typeface="Cambria Math"/>
              </a:rPr>
              <a:t>𝑄</a:t>
            </a:r>
            <a:r>
              <a:rPr sz="1200" spc="20" dirty="0">
                <a:latin typeface="Times New Roman"/>
                <a:cs typeface="Times New Roman"/>
              </a:rPr>
              <a:t>/C  </a:t>
            </a:r>
            <a:r>
              <a:rPr sz="1200" dirty="0">
                <a:latin typeface="Times New Roman"/>
                <a:cs typeface="Times New Roman"/>
              </a:rPr>
              <a:t>Voltage </a:t>
            </a:r>
            <a:r>
              <a:rPr sz="1200" spc="-5" dirty="0">
                <a:latin typeface="Times New Roman"/>
                <a:cs typeface="Times New Roman"/>
              </a:rPr>
              <a:t>across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i="1" dirty="0">
                <a:latin typeface="Times New Roman"/>
                <a:cs typeface="Times New Roman"/>
              </a:rPr>
              <a:t>n-1) </a:t>
            </a:r>
            <a:r>
              <a:rPr sz="1200" dirty="0">
                <a:latin typeface="Times New Roman"/>
                <a:cs typeface="Times New Roman"/>
              </a:rPr>
              <a:t>slow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thyristors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3537330"/>
            <a:ext cx="225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So,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1998" y="3189477"/>
            <a:ext cx="1939289" cy="890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mbria Math"/>
                <a:cs typeface="Cambria Math"/>
              </a:rPr>
              <a:t>𝑉 </a:t>
            </a:r>
            <a:r>
              <a:rPr sz="1200" dirty="0">
                <a:latin typeface="Times New Roman"/>
                <a:cs typeface="Times New Roman"/>
              </a:rPr>
              <a:t>= (</a:t>
            </a:r>
            <a:r>
              <a:rPr sz="1200" i="1" dirty="0">
                <a:latin typeface="Times New Roman"/>
                <a:cs typeface="Times New Roman"/>
              </a:rPr>
              <a:t>n-1) </a:t>
            </a:r>
            <a:r>
              <a:rPr sz="1200" i="1" spc="-5" dirty="0">
                <a:latin typeface="Times New Roman"/>
                <a:cs typeface="Times New Roman"/>
              </a:rPr>
              <a:t>(</a:t>
            </a:r>
            <a:r>
              <a:rPr sz="1200" spc="-5" dirty="0">
                <a:latin typeface="Cambria Math"/>
                <a:cs typeface="Cambria Math"/>
              </a:rPr>
              <a:t>𝑉</a:t>
            </a:r>
            <a:r>
              <a:rPr sz="1275" spc="-7" baseline="-16339" dirty="0">
                <a:latin typeface="Cambria Math"/>
                <a:cs typeface="Cambria Math"/>
              </a:rPr>
              <a:t>𝑏𝑚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Δ</a:t>
            </a:r>
            <a:r>
              <a:rPr sz="1275" spc="22" baseline="-16339" dirty="0">
                <a:latin typeface="Cambria Math"/>
                <a:cs typeface="Cambria Math"/>
              </a:rPr>
              <a:t>𝑄</a:t>
            </a:r>
            <a:r>
              <a:rPr sz="1200" spc="15" dirty="0">
                <a:latin typeface="Times New Roman"/>
                <a:cs typeface="Times New Roman"/>
              </a:rPr>
              <a:t>/C)</a:t>
            </a:r>
            <a:endParaRPr sz="1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300"/>
              </a:spcBef>
            </a:pPr>
            <a:r>
              <a:rPr sz="1200" spc="-85" dirty="0">
                <a:latin typeface="Cambria Math"/>
                <a:cs typeface="Cambria Math"/>
              </a:rPr>
              <a:t>𝑉</a:t>
            </a:r>
            <a:r>
              <a:rPr sz="1275" spc="-127" baseline="-16339" dirty="0">
                <a:latin typeface="Cambria Math"/>
                <a:cs typeface="Cambria Math"/>
              </a:rPr>
              <a:t>𝑆 </a:t>
            </a:r>
            <a:r>
              <a:rPr sz="1200" dirty="0">
                <a:latin typeface="Times New Roman"/>
                <a:cs typeface="Times New Roman"/>
              </a:rPr>
              <a:t>= </a:t>
            </a:r>
            <a:r>
              <a:rPr sz="1200" spc="-15" dirty="0">
                <a:latin typeface="Cambria Math"/>
                <a:cs typeface="Cambria Math"/>
              </a:rPr>
              <a:t>V</a:t>
            </a:r>
            <a:r>
              <a:rPr sz="1275" spc="-22" baseline="-16339" dirty="0">
                <a:latin typeface="Cambria Math"/>
                <a:cs typeface="Cambria Math"/>
              </a:rPr>
              <a:t>1</a:t>
            </a:r>
            <a:r>
              <a:rPr sz="1200" spc="-15" dirty="0">
                <a:latin typeface="Times New Roman"/>
                <a:cs typeface="Times New Roman"/>
              </a:rPr>
              <a:t>+(n-1)</a:t>
            </a:r>
            <a:r>
              <a:rPr sz="1200" spc="-105" dirty="0">
                <a:latin typeface="Times New Roman"/>
                <a:cs typeface="Times New Roman"/>
              </a:rPr>
              <a:t> </a:t>
            </a:r>
            <a:r>
              <a:rPr sz="1200" spc="-80" dirty="0">
                <a:latin typeface="Cambria Math"/>
                <a:cs typeface="Cambria Math"/>
              </a:rPr>
              <a:t>𝑉</a:t>
            </a:r>
            <a:r>
              <a:rPr sz="1275" i="1" spc="-120" baseline="-16339" dirty="0">
                <a:latin typeface="Times New Roman"/>
                <a:cs typeface="Times New Roman"/>
              </a:rPr>
              <a:t>2</a:t>
            </a:r>
            <a:endParaRPr sz="1275" baseline="-16339">
              <a:latin typeface="Times New Roman"/>
              <a:cs typeface="Times New Roman"/>
            </a:endParaRPr>
          </a:p>
          <a:p>
            <a:pPr marL="219075">
              <a:lnSpc>
                <a:spcPct val="100000"/>
              </a:lnSpc>
              <a:spcBef>
                <a:spcPts val="1185"/>
              </a:spcBef>
            </a:pPr>
            <a:r>
              <a:rPr sz="1200" dirty="0">
                <a:latin typeface="Times New Roman"/>
                <a:cs typeface="Times New Roman"/>
              </a:rPr>
              <a:t>= </a:t>
            </a:r>
            <a:r>
              <a:rPr sz="1200" spc="-10" dirty="0">
                <a:latin typeface="Cambria Math"/>
                <a:cs typeface="Cambria Math"/>
              </a:rPr>
              <a:t>𝑉</a:t>
            </a:r>
            <a:r>
              <a:rPr sz="1275" spc="-15" baseline="-16339" dirty="0">
                <a:latin typeface="Cambria Math"/>
                <a:cs typeface="Cambria Math"/>
              </a:rPr>
              <a:t>𝑏𝑚 </a:t>
            </a:r>
            <a:r>
              <a:rPr sz="1200" dirty="0">
                <a:latin typeface="Times New Roman"/>
                <a:cs typeface="Times New Roman"/>
              </a:rPr>
              <a:t>+ (n-1) 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spc="-5" dirty="0">
                <a:latin typeface="Cambria Math"/>
                <a:cs typeface="Cambria Math"/>
              </a:rPr>
              <a:t>𝑉</a:t>
            </a:r>
            <a:r>
              <a:rPr sz="1275" spc="-7" baseline="-16339" dirty="0">
                <a:latin typeface="Cambria Math"/>
                <a:cs typeface="Cambria Math"/>
              </a:rPr>
              <a:t>𝑏𝑚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-120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Δ</a:t>
            </a:r>
            <a:r>
              <a:rPr sz="1275" spc="22" baseline="-16339" dirty="0">
                <a:latin typeface="Cambria Math"/>
                <a:cs typeface="Cambria Math"/>
              </a:rPr>
              <a:t>𝑄</a:t>
            </a:r>
            <a:r>
              <a:rPr sz="1200" spc="15" dirty="0">
                <a:latin typeface="Times New Roman"/>
                <a:cs typeface="Times New Roman"/>
              </a:rPr>
              <a:t>/C)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4215510"/>
            <a:ext cx="1420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simplifing </a:t>
            </a:r>
            <a:r>
              <a:rPr sz="1200" spc="-5" dirty="0">
                <a:latin typeface="Times New Roman"/>
                <a:cs typeface="Times New Roman"/>
              </a:rPr>
              <a:t>we get</a:t>
            </a:r>
            <a:r>
              <a:rPr sz="1200" spc="-1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88691" y="4707763"/>
            <a:ext cx="9588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110" dirty="0">
                <a:latin typeface="Cambria Math"/>
                <a:cs typeface="Cambria Math"/>
              </a:rPr>
              <a:t>𝑛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01391" y="4703698"/>
            <a:ext cx="71755" cy="10795"/>
          </a:xfrm>
          <a:custGeom>
            <a:avLst/>
            <a:gdLst/>
            <a:ahLst/>
            <a:cxnLst/>
            <a:rect l="l" t="t" r="r" b="b"/>
            <a:pathLst>
              <a:path w="71755" h="10795">
                <a:moveTo>
                  <a:pt x="0" y="10667"/>
                </a:moveTo>
                <a:lnTo>
                  <a:pt x="71627" y="10667"/>
                </a:lnTo>
                <a:lnTo>
                  <a:pt x="71627" y="0"/>
                </a:lnTo>
                <a:lnTo>
                  <a:pt x="0" y="0"/>
                </a:lnTo>
                <a:lnTo>
                  <a:pt x="0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53335" y="4587366"/>
            <a:ext cx="16084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mbria Math"/>
                <a:cs typeface="Cambria Math"/>
              </a:rPr>
              <a:t>𝑉</a:t>
            </a:r>
            <a:r>
              <a:rPr sz="1275" spc="-15" baseline="-16339" dirty="0">
                <a:latin typeface="Cambria Math"/>
                <a:cs typeface="Cambria Math"/>
              </a:rPr>
              <a:t>𝑏𝑚 </a:t>
            </a:r>
            <a:r>
              <a:rPr sz="1200" dirty="0">
                <a:latin typeface="Times New Roman"/>
                <a:cs typeface="Times New Roman"/>
              </a:rPr>
              <a:t>= </a:t>
            </a:r>
            <a:r>
              <a:rPr sz="1275" i="1" baseline="45751" dirty="0">
                <a:latin typeface="Times New Roman"/>
                <a:cs typeface="Times New Roman"/>
              </a:rPr>
              <a:t>1 </a:t>
            </a:r>
            <a:r>
              <a:rPr sz="1200" spc="-25" dirty="0">
                <a:latin typeface="Times New Roman"/>
                <a:cs typeface="Times New Roman"/>
              </a:rPr>
              <a:t>[</a:t>
            </a:r>
            <a:r>
              <a:rPr sz="1200" spc="-25" dirty="0">
                <a:latin typeface="Cambria Math"/>
                <a:cs typeface="Cambria Math"/>
              </a:rPr>
              <a:t>𝑉</a:t>
            </a:r>
            <a:r>
              <a:rPr sz="1275" spc="-37" baseline="-16339" dirty="0">
                <a:latin typeface="Cambria Math"/>
                <a:cs typeface="Cambria Math"/>
              </a:rPr>
              <a:t>𝑠</a:t>
            </a:r>
            <a:r>
              <a:rPr sz="1200" spc="-25" dirty="0">
                <a:latin typeface="Times New Roman"/>
                <a:cs typeface="Times New Roman"/>
              </a:rPr>
              <a:t>+(n-1) </a:t>
            </a:r>
            <a:r>
              <a:rPr sz="1200" spc="20" dirty="0">
                <a:latin typeface="Times New Roman"/>
                <a:cs typeface="Times New Roman"/>
              </a:rPr>
              <a:t>Δ</a:t>
            </a:r>
            <a:r>
              <a:rPr sz="1275" spc="30" baseline="-16339" dirty="0">
                <a:latin typeface="Cambria Math"/>
                <a:cs typeface="Cambria Math"/>
              </a:rPr>
              <a:t>𝑄</a:t>
            </a:r>
            <a:r>
              <a:rPr sz="1200" spc="20" dirty="0">
                <a:latin typeface="Times New Roman"/>
                <a:cs typeface="Times New Roman"/>
              </a:rPr>
              <a:t>/C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]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6604" y="4963794"/>
            <a:ext cx="5791200" cy="143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26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C </a:t>
            </a:r>
            <a:r>
              <a:rPr sz="1200" spc="-5" dirty="0">
                <a:latin typeface="Times New Roman"/>
                <a:cs typeface="Times New Roman"/>
              </a:rPr>
              <a:t>=[ (n-1) </a:t>
            </a:r>
            <a:r>
              <a:rPr sz="1200" spc="20" dirty="0">
                <a:latin typeface="Times New Roman"/>
                <a:cs typeface="Times New Roman"/>
              </a:rPr>
              <a:t>Δ</a:t>
            </a:r>
            <a:r>
              <a:rPr sz="1275" spc="30" baseline="-16339" dirty="0">
                <a:latin typeface="Cambria Math"/>
                <a:cs typeface="Cambria Math"/>
              </a:rPr>
              <a:t>𝑄</a:t>
            </a:r>
            <a:r>
              <a:rPr sz="1200" spc="20" dirty="0">
                <a:latin typeface="Times New Roman"/>
                <a:cs typeface="Times New Roman"/>
              </a:rPr>
              <a:t>/( </a:t>
            </a:r>
            <a:r>
              <a:rPr sz="1200" spc="-10" dirty="0">
                <a:latin typeface="Times New Roman"/>
                <a:cs typeface="Times New Roman"/>
              </a:rPr>
              <a:t>n</a:t>
            </a:r>
            <a:r>
              <a:rPr sz="1200" spc="-10" dirty="0">
                <a:latin typeface="Cambria Math"/>
                <a:cs typeface="Cambria Math"/>
              </a:rPr>
              <a:t>𝑉</a:t>
            </a:r>
            <a:r>
              <a:rPr sz="1275" spc="-15" baseline="-16339" dirty="0">
                <a:latin typeface="Cambria Math"/>
                <a:cs typeface="Cambria Math"/>
              </a:rPr>
              <a:t>𝑏𝑚</a:t>
            </a:r>
            <a:r>
              <a:rPr sz="1275" spc="150" baseline="-16339" dirty="0">
                <a:latin typeface="Cambria Math"/>
                <a:cs typeface="Cambria Math"/>
              </a:rPr>
              <a:t> </a:t>
            </a:r>
            <a:r>
              <a:rPr sz="1200" spc="-30" dirty="0">
                <a:latin typeface="Times New Roman"/>
                <a:cs typeface="Times New Roman"/>
              </a:rPr>
              <a:t>-</a:t>
            </a:r>
            <a:r>
              <a:rPr sz="1200" spc="-30" dirty="0">
                <a:latin typeface="Cambria Math"/>
                <a:cs typeface="Cambria Math"/>
              </a:rPr>
              <a:t>𝑉</a:t>
            </a:r>
            <a:r>
              <a:rPr sz="1275" spc="-44" baseline="-16339" dirty="0">
                <a:latin typeface="Cambria Math"/>
                <a:cs typeface="Cambria Math"/>
              </a:rPr>
              <a:t>𝑆</a:t>
            </a:r>
            <a:r>
              <a:rPr sz="1200" spc="-30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 marL="1790700">
              <a:lnSpc>
                <a:spcPct val="100000"/>
              </a:lnSpc>
              <a:spcBef>
                <a:spcPts val="1305"/>
              </a:spcBef>
            </a:pPr>
            <a:r>
              <a:rPr sz="1200" spc="-80" dirty="0">
                <a:latin typeface="Cambria Math"/>
                <a:cs typeface="Cambria Math"/>
              </a:rPr>
              <a:t>𝑉</a:t>
            </a:r>
            <a:r>
              <a:rPr sz="1275" i="1" spc="-120" baseline="-16339" dirty="0">
                <a:latin typeface="Times New Roman"/>
                <a:cs typeface="Times New Roman"/>
              </a:rPr>
              <a:t>2 </a:t>
            </a:r>
            <a:r>
              <a:rPr sz="1200" dirty="0">
                <a:latin typeface="Times New Roman"/>
                <a:cs typeface="Times New Roman"/>
              </a:rPr>
              <a:t>= </a:t>
            </a:r>
            <a:r>
              <a:rPr sz="1200" spc="-55" dirty="0">
                <a:latin typeface="Times New Roman"/>
                <a:cs typeface="Times New Roman"/>
              </a:rPr>
              <a:t>(</a:t>
            </a:r>
            <a:r>
              <a:rPr sz="1200" spc="-55" dirty="0">
                <a:latin typeface="Cambria Math"/>
                <a:cs typeface="Cambria Math"/>
              </a:rPr>
              <a:t>𝑉</a:t>
            </a:r>
            <a:r>
              <a:rPr sz="1275" spc="-82" baseline="-16339" dirty="0">
                <a:latin typeface="Cambria Math"/>
                <a:cs typeface="Cambria Math"/>
              </a:rPr>
              <a:t>𝑆 </a:t>
            </a:r>
            <a:r>
              <a:rPr sz="1200" dirty="0">
                <a:latin typeface="Times New Roman"/>
                <a:cs typeface="Times New Roman"/>
              </a:rPr>
              <a:t>- </a:t>
            </a:r>
            <a:r>
              <a:rPr sz="1200" spc="20" dirty="0">
                <a:latin typeface="Times New Roman"/>
                <a:cs typeface="Times New Roman"/>
              </a:rPr>
              <a:t>Δ</a:t>
            </a:r>
            <a:r>
              <a:rPr sz="1275" spc="30" baseline="-16339" dirty="0">
                <a:latin typeface="Cambria Math"/>
                <a:cs typeface="Cambria Math"/>
              </a:rPr>
              <a:t>𝑄</a:t>
            </a:r>
            <a:r>
              <a:rPr sz="1200" spc="20" dirty="0">
                <a:latin typeface="Times New Roman"/>
                <a:cs typeface="Times New Roman"/>
              </a:rPr>
              <a:t>/C </a:t>
            </a:r>
            <a:r>
              <a:rPr sz="1200" spc="-5" dirty="0">
                <a:latin typeface="Times New Roman"/>
                <a:cs typeface="Times New Roman"/>
              </a:rPr>
              <a:t>)/ 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295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Parallel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operation</a:t>
            </a:r>
            <a:r>
              <a:rPr sz="12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38100" marR="17780" indent="608965">
              <a:lnSpc>
                <a:spcPct val="110000"/>
              </a:lnSpc>
              <a:spcBef>
                <a:spcPts val="990"/>
              </a:spcBef>
            </a:pPr>
            <a:r>
              <a:rPr sz="1200" dirty="0">
                <a:latin typeface="Times New Roman"/>
                <a:cs typeface="Times New Roman"/>
              </a:rPr>
              <a:t>When </a:t>
            </a:r>
            <a:r>
              <a:rPr sz="1200" spc="-5" dirty="0">
                <a:latin typeface="Times New Roman"/>
                <a:cs typeface="Times New Roman"/>
              </a:rPr>
              <a:t>current required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load is </a:t>
            </a:r>
            <a:r>
              <a:rPr sz="1200" dirty="0">
                <a:latin typeface="Times New Roman"/>
                <a:cs typeface="Times New Roman"/>
              </a:rPr>
              <a:t>more than the rated </a:t>
            </a:r>
            <a:r>
              <a:rPr sz="1200" spc="-5" dirty="0">
                <a:latin typeface="Times New Roman"/>
                <a:cs typeface="Times New Roman"/>
              </a:rPr>
              <a:t>current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single thyristor </a:t>
            </a:r>
            <a:r>
              <a:rPr sz="1200" dirty="0">
                <a:latin typeface="Times New Roman"/>
                <a:cs typeface="Times New Roman"/>
              </a:rPr>
              <a:t>,  </a:t>
            </a:r>
            <a:r>
              <a:rPr sz="1200" spc="-5" dirty="0">
                <a:latin typeface="Times New Roman"/>
                <a:cs typeface="Times New Roman"/>
              </a:rPr>
              <a:t>SCRs are connected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parallel </a:t>
            </a:r>
            <a:r>
              <a:rPr sz="1200" dirty="0">
                <a:latin typeface="Times New Roman"/>
                <a:cs typeface="Times New Roman"/>
              </a:rPr>
              <a:t>in a string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85850" y="6542531"/>
            <a:ext cx="3741420" cy="2906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59302" y="2920237"/>
            <a:ext cx="53340" cy="10795"/>
          </a:xfrm>
          <a:custGeom>
            <a:avLst/>
            <a:gdLst/>
            <a:ahLst/>
            <a:cxnLst/>
            <a:rect l="l" t="t" r="r" b="b"/>
            <a:pathLst>
              <a:path w="53339" h="10794">
                <a:moveTo>
                  <a:pt x="0" y="10668"/>
                </a:moveTo>
                <a:lnTo>
                  <a:pt x="53339" y="10668"/>
                </a:lnTo>
                <a:lnTo>
                  <a:pt x="53339" y="0"/>
                </a:lnTo>
                <a:lnTo>
                  <a:pt x="0" y="0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70783" y="2925571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5260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3904" y="864869"/>
            <a:ext cx="5782945" cy="221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>
              <a:lnSpc>
                <a:spcPct val="1135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For </a:t>
            </a:r>
            <a:r>
              <a:rPr sz="1200" dirty="0">
                <a:latin typeface="Times New Roman"/>
                <a:cs typeface="Times New Roman"/>
              </a:rPr>
              <a:t>equal sharing of </a:t>
            </a:r>
            <a:r>
              <a:rPr sz="1200" spc="-5" dirty="0">
                <a:latin typeface="Times New Roman"/>
                <a:cs typeface="Times New Roman"/>
              </a:rPr>
              <a:t>current, </a:t>
            </a:r>
            <a:r>
              <a:rPr sz="1200" dirty="0">
                <a:latin typeface="Times New Roman"/>
                <a:cs typeface="Times New Roman"/>
              </a:rPr>
              <a:t>SCRs must have same </a:t>
            </a:r>
            <a:r>
              <a:rPr sz="1200" dirty="0">
                <a:latin typeface="Cambria Math"/>
                <a:cs typeface="Cambria Math"/>
              </a:rPr>
              <a:t>𝑉 − 𝐼</a:t>
            </a:r>
            <a:r>
              <a:rPr sz="1200" dirty="0">
                <a:latin typeface="Times New Roman"/>
                <a:cs typeface="Times New Roman"/>
              </a:rPr>
              <a:t>characteristics during </a:t>
            </a:r>
            <a:r>
              <a:rPr sz="1200" spc="-5" dirty="0">
                <a:latin typeface="Times New Roman"/>
                <a:cs typeface="Times New Roman"/>
              </a:rPr>
              <a:t>forward  conduction. </a:t>
            </a:r>
            <a:r>
              <a:rPr sz="1200" spc="-50" dirty="0">
                <a:latin typeface="Cambria Math"/>
                <a:cs typeface="Cambria Math"/>
              </a:rPr>
              <a:t>𝑉</a:t>
            </a:r>
            <a:r>
              <a:rPr sz="1275" spc="-75" baseline="-16339" dirty="0">
                <a:latin typeface="Cambria Math"/>
                <a:cs typeface="Cambria Math"/>
              </a:rPr>
              <a:t>𝑇 </a:t>
            </a:r>
            <a:r>
              <a:rPr sz="1200" spc="-5" dirty="0">
                <a:latin typeface="Times New Roman"/>
                <a:cs typeface="Times New Roman"/>
              </a:rPr>
              <a:t>across </a:t>
            </a:r>
            <a:r>
              <a:rPr sz="1200" dirty="0">
                <a:latin typeface="Times New Roman"/>
                <a:cs typeface="Times New Roman"/>
              </a:rPr>
              <a:t>them must be </a:t>
            </a:r>
            <a:r>
              <a:rPr sz="1200" spc="-5" dirty="0">
                <a:latin typeface="Times New Roman"/>
                <a:cs typeface="Times New Roman"/>
              </a:rPr>
              <a:t>same. For </a:t>
            </a:r>
            <a:r>
              <a:rPr sz="1200" dirty="0">
                <a:latin typeface="Times New Roman"/>
                <a:cs typeface="Times New Roman"/>
              </a:rPr>
              <a:t>same </a:t>
            </a:r>
            <a:r>
              <a:rPr sz="1200" spc="-50" dirty="0">
                <a:latin typeface="Cambria Math"/>
                <a:cs typeface="Cambria Math"/>
              </a:rPr>
              <a:t>𝑉</a:t>
            </a:r>
            <a:r>
              <a:rPr sz="1275" spc="-75" baseline="-16339" dirty="0">
                <a:latin typeface="Cambria Math"/>
                <a:cs typeface="Cambria Math"/>
              </a:rPr>
              <a:t>𝑇 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SCR </a:t>
            </a:r>
            <a:r>
              <a:rPr sz="1200" dirty="0">
                <a:latin typeface="Times New Roman"/>
                <a:cs typeface="Times New Roman"/>
              </a:rPr>
              <a:t>1 </a:t>
            </a:r>
            <a:r>
              <a:rPr sz="1200" spc="-5" dirty="0">
                <a:latin typeface="Times New Roman"/>
                <a:cs typeface="Times New Roman"/>
              </a:rPr>
              <a:t>share </a:t>
            </a:r>
            <a:r>
              <a:rPr sz="1200" spc="-10" dirty="0">
                <a:latin typeface="Cambria Math"/>
                <a:cs typeface="Cambria Math"/>
              </a:rPr>
              <a:t>𝐼</a:t>
            </a:r>
            <a:r>
              <a:rPr sz="1275" i="1" spc="-15" baseline="-16339" dirty="0">
                <a:latin typeface="Times New Roman"/>
                <a:cs typeface="Times New Roman"/>
              </a:rPr>
              <a:t>1</a:t>
            </a:r>
            <a:r>
              <a:rPr sz="1200" spc="-1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SCR </a:t>
            </a:r>
            <a:r>
              <a:rPr sz="1200" dirty="0">
                <a:latin typeface="Times New Roman"/>
                <a:cs typeface="Times New Roman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share </a:t>
            </a:r>
            <a:r>
              <a:rPr sz="1200" spc="-5" dirty="0">
                <a:latin typeface="Cambria Math"/>
                <a:cs typeface="Cambria Math"/>
              </a:rPr>
              <a:t>I</a:t>
            </a:r>
            <a:r>
              <a:rPr sz="1275" i="1" spc="-7" baseline="-16339" dirty="0">
                <a:latin typeface="Times New Roman"/>
                <a:cs typeface="Times New Roman"/>
              </a:rPr>
              <a:t>2</a:t>
            </a:r>
            <a:r>
              <a:rPr sz="1275" i="1" spc="292" baseline="-1633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175"/>
              </a:spcBef>
            </a:pPr>
            <a:r>
              <a:rPr sz="1200" spc="-10" dirty="0">
                <a:latin typeface="Times New Roman"/>
                <a:cs typeface="Times New Roman"/>
              </a:rPr>
              <a:t>If </a:t>
            </a:r>
            <a:r>
              <a:rPr sz="1200" spc="-40" dirty="0">
                <a:latin typeface="Cambria Math"/>
                <a:cs typeface="Cambria Math"/>
              </a:rPr>
              <a:t>𝐼</a:t>
            </a:r>
            <a:r>
              <a:rPr sz="1275" i="1" spc="-60" baseline="-16339" dirty="0">
                <a:latin typeface="Times New Roman"/>
                <a:cs typeface="Times New Roman"/>
              </a:rPr>
              <a:t>1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rated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current</a:t>
            </a:r>
            <a:endParaRPr sz="1200">
              <a:latin typeface="Times New Roman"/>
              <a:cs typeface="Times New Roman"/>
            </a:endParaRPr>
          </a:p>
          <a:p>
            <a:pPr marL="1765300">
              <a:lnSpc>
                <a:spcPct val="100000"/>
              </a:lnSpc>
              <a:spcBef>
                <a:spcPts val="1175"/>
              </a:spcBef>
            </a:pPr>
            <a:r>
              <a:rPr sz="1200" spc="-40" dirty="0">
                <a:latin typeface="Cambria Math"/>
                <a:cs typeface="Cambria Math"/>
              </a:rPr>
              <a:t>𝐼</a:t>
            </a:r>
            <a:r>
              <a:rPr sz="1275" i="1" spc="-60" baseline="-16339" dirty="0">
                <a:latin typeface="Times New Roman"/>
                <a:cs typeface="Times New Roman"/>
              </a:rPr>
              <a:t>2 </a:t>
            </a:r>
            <a:r>
              <a:rPr sz="1200" dirty="0">
                <a:latin typeface="Times New Roman"/>
                <a:cs typeface="Times New Roman"/>
              </a:rPr>
              <a:t>&lt;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spc="-40" dirty="0">
                <a:latin typeface="Cambria Math"/>
                <a:cs typeface="Cambria Math"/>
              </a:rPr>
              <a:t>𝐼</a:t>
            </a:r>
            <a:r>
              <a:rPr sz="1275" i="1" spc="-60" baseline="-16339" dirty="0">
                <a:latin typeface="Times New Roman"/>
                <a:cs typeface="Times New Roman"/>
              </a:rPr>
              <a:t>1</a:t>
            </a:r>
            <a:endParaRPr sz="1275" baseline="-16339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175"/>
              </a:spcBef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total current </a:t>
            </a:r>
            <a:r>
              <a:rPr sz="1200" spc="-20" dirty="0">
                <a:latin typeface="Cambria Math"/>
                <a:cs typeface="Cambria Math"/>
              </a:rPr>
              <a:t>𝐼</a:t>
            </a:r>
            <a:r>
              <a:rPr sz="1275" i="1" spc="-30" baseline="-16339" dirty="0">
                <a:latin typeface="Times New Roman"/>
                <a:cs typeface="Times New Roman"/>
              </a:rPr>
              <a:t>1</a:t>
            </a:r>
            <a:r>
              <a:rPr sz="1200" spc="-20" dirty="0">
                <a:latin typeface="Times New Roman"/>
                <a:cs typeface="Times New Roman"/>
              </a:rPr>
              <a:t>+</a:t>
            </a:r>
            <a:r>
              <a:rPr sz="1200" spc="-20" dirty="0">
                <a:latin typeface="Cambria Math"/>
                <a:cs typeface="Cambria Math"/>
              </a:rPr>
              <a:t>𝐼</a:t>
            </a:r>
            <a:r>
              <a:rPr sz="1275" i="1" spc="-30" baseline="-16339" dirty="0">
                <a:latin typeface="Times New Roman"/>
                <a:cs typeface="Times New Roman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not </a:t>
            </a:r>
            <a:r>
              <a:rPr sz="1200" spc="-5" dirty="0">
                <a:latin typeface="Times New Roman"/>
                <a:cs typeface="Times New Roman"/>
              </a:rPr>
              <a:t>rated current 2</a:t>
            </a:r>
            <a:r>
              <a:rPr sz="1200" spc="-5" dirty="0">
                <a:latin typeface="Cambria Math"/>
                <a:cs typeface="Cambria Math"/>
              </a:rPr>
              <a:t>𝐼</a:t>
            </a:r>
            <a:r>
              <a:rPr sz="1275" i="1" spc="-7" baseline="-16339" dirty="0">
                <a:latin typeface="Times New Roman"/>
                <a:cs typeface="Times New Roman"/>
              </a:rPr>
              <a:t>1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r>
              <a:rPr sz="1200" spc="-5" dirty="0">
                <a:solidFill>
                  <a:srgbClr val="808080"/>
                </a:solidFill>
                <a:latin typeface="Cambria Math"/>
                <a:cs typeface="Cambria Math"/>
              </a:rPr>
              <a:t>Type equation</a:t>
            </a:r>
            <a:r>
              <a:rPr sz="1200" spc="10" dirty="0">
                <a:solidFill>
                  <a:srgbClr val="808080"/>
                </a:solidFill>
                <a:latin typeface="Cambria Math"/>
                <a:cs typeface="Cambria Math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mbria Math"/>
                <a:cs typeface="Cambria Math"/>
              </a:rPr>
              <a:t>here.</a:t>
            </a:r>
            <a:endParaRPr sz="12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155"/>
              </a:spcBef>
            </a:pPr>
            <a:r>
              <a:rPr sz="1200" dirty="0">
                <a:latin typeface="Times New Roman"/>
                <a:cs typeface="Times New Roman"/>
              </a:rPr>
              <a:t>Thus string efficiency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  <a:p>
            <a:pPr marL="1689100">
              <a:lnSpc>
                <a:spcPct val="100000"/>
              </a:lnSpc>
              <a:spcBef>
                <a:spcPts val="850"/>
              </a:spcBef>
            </a:pPr>
            <a:r>
              <a:rPr sz="850" u="sng" spc="-2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50" u="sng" spc="5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𝐼</a:t>
            </a:r>
            <a:r>
              <a:rPr sz="1050" i="1" u="sng" spc="7" baseline="-1190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850" u="sng" spc="5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+</a:t>
            </a:r>
            <a:r>
              <a:rPr sz="850" i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𝐼</a:t>
            </a:r>
            <a:r>
              <a:rPr sz="850" u="sng" spc="5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𝐼</a:t>
            </a:r>
            <a:r>
              <a:rPr sz="1050" i="1" u="sng" spc="7" baseline="-1190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050" i="1" spc="7" baseline="-11904" dirty="0">
                <a:latin typeface="Times New Roman"/>
                <a:cs typeface="Times New Roman"/>
              </a:rPr>
              <a:t> </a:t>
            </a:r>
            <a:r>
              <a:rPr sz="1800" baseline="-32407" dirty="0">
                <a:latin typeface="Times New Roman"/>
                <a:cs typeface="Times New Roman"/>
              </a:rPr>
              <a:t>= </a:t>
            </a:r>
            <a:r>
              <a:rPr sz="850" i="1" dirty="0">
                <a:latin typeface="Times New Roman"/>
                <a:cs typeface="Times New Roman"/>
              </a:rPr>
              <a:t>1 </a:t>
            </a:r>
            <a:r>
              <a:rPr sz="1800" spc="60" baseline="-32407" dirty="0">
                <a:latin typeface="Cambria Math"/>
                <a:cs typeface="Cambria Math"/>
              </a:rPr>
              <a:t>(</a:t>
            </a:r>
            <a:r>
              <a:rPr sz="1800" i="1" spc="60" baseline="-32407" dirty="0">
                <a:latin typeface="Times New Roman"/>
                <a:cs typeface="Times New Roman"/>
              </a:rPr>
              <a:t>1 </a:t>
            </a:r>
            <a:r>
              <a:rPr sz="1800" baseline="-32407" dirty="0">
                <a:latin typeface="Cambria Math"/>
                <a:cs typeface="Cambria Math"/>
              </a:rPr>
              <a:t>+</a:t>
            </a:r>
            <a:r>
              <a:rPr sz="1800" spc="-247" baseline="-32407" dirty="0">
                <a:latin typeface="Cambria Math"/>
                <a:cs typeface="Cambria Math"/>
              </a:rPr>
              <a:t> </a:t>
            </a:r>
            <a:r>
              <a:rPr sz="850" i="1" spc="30" dirty="0">
                <a:latin typeface="Times New Roman"/>
                <a:cs typeface="Times New Roman"/>
              </a:rPr>
              <a:t>𝐼</a:t>
            </a:r>
            <a:r>
              <a:rPr sz="850" spc="30" dirty="0">
                <a:latin typeface="Cambria Math"/>
                <a:cs typeface="Cambria Math"/>
              </a:rPr>
              <a:t>𝐼</a:t>
            </a:r>
            <a:r>
              <a:rPr sz="1050" i="1" spc="44" baseline="-11904" dirty="0">
                <a:latin typeface="Times New Roman"/>
                <a:cs typeface="Times New Roman"/>
              </a:rPr>
              <a:t>2</a:t>
            </a:r>
            <a:r>
              <a:rPr sz="1800" spc="44" baseline="-32407" dirty="0">
                <a:latin typeface="Cambria Math"/>
                <a:cs typeface="Cambria Math"/>
              </a:rPr>
              <a:t>)</a:t>
            </a:r>
            <a:endParaRPr sz="1800" baseline="-32407">
              <a:latin typeface="Cambria Math"/>
              <a:cs typeface="Cambria Math"/>
            </a:endParaRPr>
          </a:p>
          <a:p>
            <a:pPr marL="1788160">
              <a:lnSpc>
                <a:spcPct val="100000"/>
              </a:lnSpc>
              <a:spcBef>
                <a:spcPts val="219"/>
              </a:spcBef>
              <a:tabLst>
                <a:tab pos="2195195" algn="l"/>
                <a:tab pos="2627630" algn="l"/>
              </a:tabLst>
            </a:pPr>
            <a:r>
              <a:rPr sz="850" dirty="0">
                <a:latin typeface="Times New Roman"/>
                <a:cs typeface="Times New Roman"/>
              </a:rPr>
              <a:t>2</a:t>
            </a:r>
            <a:r>
              <a:rPr sz="850" dirty="0">
                <a:latin typeface="Cambria Math"/>
                <a:cs typeface="Cambria Math"/>
              </a:rPr>
              <a:t>𝐼</a:t>
            </a:r>
            <a:r>
              <a:rPr sz="1050" i="1" baseline="-11904" dirty="0">
                <a:latin typeface="Times New Roman"/>
                <a:cs typeface="Times New Roman"/>
              </a:rPr>
              <a:t>1	</a:t>
            </a:r>
            <a:r>
              <a:rPr sz="850" i="1" dirty="0">
                <a:latin typeface="Times New Roman"/>
                <a:cs typeface="Times New Roman"/>
              </a:rPr>
              <a:t>2	</a:t>
            </a:r>
            <a:r>
              <a:rPr sz="850" i="1" spc="-5" dirty="0">
                <a:latin typeface="Times New Roman"/>
                <a:cs typeface="Times New Roman"/>
              </a:rPr>
              <a:t>𝐼</a:t>
            </a:r>
            <a:r>
              <a:rPr sz="1050" i="1" spc="-7" baseline="-11904" dirty="0">
                <a:latin typeface="Times New Roman"/>
                <a:cs typeface="Times New Roman"/>
              </a:rPr>
              <a:t>1</a:t>
            </a:r>
            <a:endParaRPr sz="1050" baseline="-11904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3506851"/>
            <a:ext cx="5685155" cy="958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Middle </a:t>
            </a:r>
            <a:r>
              <a:rPr sz="1200" spc="-5" dirty="0">
                <a:latin typeface="Times New Roman"/>
                <a:cs typeface="Times New Roman"/>
              </a:rPr>
              <a:t>conductor will </a:t>
            </a:r>
            <a:r>
              <a:rPr sz="1200" dirty="0">
                <a:latin typeface="Times New Roman"/>
                <a:cs typeface="Times New Roman"/>
              </a:rPr>
              <a:t>have more inductance </a:t>
            </a:r>
            <a:r>
              <a:rPr sz="1200" spc="-5" dirty="0">
                <a:latin typeface="Times New Roman"/>
                <a:cs typeface="Times New Roman"/>
              </a:rPr>
              <a:t>as compared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other two </a:t>
            </a:r>
            <a:r>
              <a:rPr sz="1200" dirty="0">
                <a:latin typeface="Times New Roman"/>
                <a:cs typeface="Times New Roman"/>
              </a:rPr>
              <a:t>nearby conductor. </a:t>
            </a:r>
            <a:r>
              <a:rPr sz="1200" spc="-5" dirty="0">
                <a:latin typeface="Times New Roman"/>
                <a:cs typeface="Times New Roman"/>
              </a:rPr>
              <a:t>As 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result less current </a:t>
            </a:r>
            <a:r>
              <a:rPr sz="1200" dirty="0">
                <a:latin typeface="Times New Roman"/>
                <a:cs typeface="Times New Roman"/>
              </a:rPr>
              <a:t>flow </a:t>
            </a:r>
            <a:r>
              <a:rPr sz="1200" spc="-5" dirty="0">
                <a:latin typeface="Times New Roman"/>
                <a:cs typeface="Times New Roman"/>
              </a:rPr>
              <a:t>through </a:t>
            </a:r>
            <a:r>
              <a:rPr sz="1200" dirty="0">
                <a:latin typeface="Times New Roman"/>
                <a:cs typeface="Times New Roman"/>
              </a:rPr>
              <a:t>the middle conductor. </a:t>
            </a:r>
            <a:r>
              <a:rPr sz="1200" spc="-5" dirty="0">
                <a:latin typeface="Times New Roman"/>
                <a:cs typeface="Times New Roman"/>
              </a:rPr>
              <a:t>Another </a:t>
            </a:r>
            <a:r>
              <a:rPr sz="1200" dirty="0">
                <a:latin typeface="Times New Roman"/>
                <a:cs typeface="Times New Roman"/>
              </a:rPr>
              <a:t>method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magnetic  coupling.</a:t>
            </a:r>
            <a:endParaRPr sz="12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150"/>
              </a:spcBef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Thyristor gate</a:t>
            </a:r>
            <a:r>
              <a:rPr sz="12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characteristics:-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1204" y="7845932"/>
            <a:ext cx="5586730" cy="163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latin typeface="Cambria Math"/>
                <a:cs typeface="Cambria Math"/>
              </a:rPr>
              <a:t>𝑉</a:t>
            </a:r>
            <a:r>
              <a:rPr sz="1275" spc="-209" baseline="-16339" dirty="0">
                <a:latin typeface="Cambria Math"/>
                <a:cs typeface="Cambria Math"/>
              </a:rPr>
              <a:t>𝑔 </a:t>
            </a:r>
            <a:r>
              <a:rPr sz="1200" dirty="0">
                <a:latin typeface="Times New Roman"/>
                <a:cs typeface="Times New Roman"/>
              </a:rPr>
              <a:t>= </a:t>
            </a:r>
            <a:r>
              <a:rPr sz="1200" spc="-5" dirty="0">
                <a:latin typeface="Times New Roman"/>
                <a:cs typeface="Times New Roman"/>
              </a:rPr>
              <a:t>+ve gate </a:t>
            </a:r>
            <a:r>
              <a:rPr sz="1200" dirty="0">
                <a:latin typeface="Times New Roman"/>
                <a:cs typeface="Times New Roman"/>
              </a:rPr>
              <a:t>to cathode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voltage.</a:t>
            </a:r>
            <a:endParaRPr sz="12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320"/>
              </a:spcBef>
            </a:pPr>
            <a:r>
              <a:rPr sz="1200" spc="-10" dirty="0">
                <a:latin typeface="Cambria Math"/>
                <a:cs typeface="Cambria Math"/>
              </a:rPr>
              <a:t>𝐼</a:t>
            </a:r>
            <a:r>
              <a:rPr sz="1275" spc="-15" baseline="-16339" dirty="0">
                <a:latin typeface="Cambria Math"/>
                <a:cs typeface="Cambria Math"/>
              </a:rPr>
              <a:t>𝑔</a:t>
            </a:r>
            <a:r>
              <a:rPr sz="1200" spc="-10" dirty="0">
                <a:latin typeface="Times New Roman"/>
                <a:cs typeface="Times New Roman"/>
              </a:rPr>
              <a:t>= </a:t>
            </a:r>
            <a:r>
              <a:rPr sz="1200" spc="-5" dirty="0">
                <a:latin typeface="Times New Roman"/>
                <a:cs typeface="Times New Roman"/>
              </a:rPr>
              <a:t>+ve gate </a:t>
            </a:r>
            <a:r>
              <a:rPr sz="1200" dirty="0">
                <a:latin typeface="Times New Roman"/>
                <a:cs typeface="Times New Roman"/>
              </a:rPr>
              <a:t>to cathode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current.</a:t>
            </a:r>
            <a:endParaRPr sz="1200">
              <a:latin typeface="Times New Roman"/>
              <a:cs typeface="Times New Roman"/>
            </a:endParaRPr>
          </a:p>
          <a:p>
            <a:pPr marL="63500" marR="55880">
              <a:lnSpc>
                <a:spcPct val="110000"/>
              </a:lnSpc>
              <a:spcBef>
                <a:spcPts val="1155"/>
              </a:spcBef>
            </a:pP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gate cathode characteristic </a:t>
            </a:r>
            <a:r>
              <a:rPr sz="1200" dirty="0">
                <a:latin typeface="Times New Roman"/>
                <a:cs typeface="Times New Roman"/>
              </a:rPr>
              <a:t>of a </a:t>
            </a:r>
            <a:r>
              <a:rPr sz="1200" spc="-5" dirty="0">
                <a:latin typeface="Times New Roman"/>
                <a:cs typeface="Times New Roman"/>
              </a:rPr>
              <a:t>thyrister is </a:t>
            </a:r>
            <a:r>
              <a:rPr sz="1200" dirty="0">
                <a:latin typeface="Times New Roman"/>
                <a:cs typeface="Times New Roman"/>
              </a:rPr>
              <a:t>a p-n junction, gate </a:t>
            </a:r>
            <a:r>
              <a:rPr sz="1200" spc="-5" dirty="0">
                <a:latin typeface="Times New Roman"/>
                <a:cs typeface="Times New Roman"/>
              </a:rPr>
              <a:t>characteristic </a:t>
            </a:r>
            <a:r>
              <a:rPr sz="1200" dirty="0">
                <a:latin typeface="Times New Roman"/>
                <a:cs typeface="Times New Roman"/>
              </a:rPr>
              <a:t>of the  </a:t>
            </a:r>
            <a:r>
              <a:rPr sz="1200" spc="-5" dirty="0">
                <a:latin typeface="Times New Roman"/>
                <a:cs typeface="Times New Roman"/>
              </a:rPr>
              <a:t>device is similar </a:t>
            </a:r>
            <a:r>
              <a:rPr sz="1200" dirty="0">
                <a:latin typeface="Times New Roman"/>
                <a:cs typeface="Times New Roman"/>
              </a:rPr>
              <a:t>to diode.</a:t>
            </a:r>
            <a:endParaRPr sz="1200">
              <a:latin typeface="Times New Roman"/>
              <a:cs typeface="Times New Roman"/>
            </a:endParaRPr>
          </a:p>
          <a:p>
            <a:pPr marL="1282065">
              <a:lnSpc>
                <a:spcPct val="100000"/>
              </a:lnSpc>
              <a:spcBef>
                <a:spcPts val="1140"/>
              </a:spcBef>
            </a:pPr>
            <a:r>
              <a:rPr sz="1200" spc="-5" dirty="0">
                <a:latin typeface="Times New Roman"/>
                <a:cs typeface="Times New Roman"/>
              </a:rPr>
              <a:t>Curve </a:t>
            </a:r>
            <a:r>
              <a:rPr sz="1200" dirty="0">
                <a:latin typeface="Times New Roman"/>
                <a:cs typeface="Times New Roman"/>
              </a:rPr>
              <a:t>1 the </a:t>
            </a:r>
            <a:r>
              <a:rPr sz="1200" spc="-5" dirty="0">
                <a:latin typeface="Times New Roman"/>
                <a:cs typeface="Times New Roman"/>
              </a:rPr>
              <a:t>lowest voltage </a:t>
            </a:r>
            <a:r>
              <a:rPr sz="1200" dirty="0">
                <a:latin typeface="Times New Roman"/>
                <a:cs typeface="Times New Roman"/>
              </a:rPr>
              <a:t>value </a:t>
            </a:r>
            <a:r>
              <a:rPr sz="1200" spc="-5" dirty="0">
                <a:latin typeface="Times New Roman"/>
                <a:cs typeface="Times New Roman"/>
              </a:rPr>
              <a:t>s </a:t>
            </a:r>
            <a:r>
              <a:rPr sz="1200" dirty="0">
                <a:latin typeface="Times New Roman"/>
                <a:cs typeface="Times New Roman"/>
              </a:rPr>
              <a:t>that must be </a:t>
            </a:r>
            <a:r>
              <a:rPr sz="1200" spc="-5" dirty="0">
                <a:latin typeface="Times New Roman"/>
                <a:cs typeface="Times New Roman"/>
              </a:rPr>
              <a:t>applied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turn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55"/>
              </a:spcBef>
            </a:pPr>
            <a:r>
              <a:rPr sz="1200" dirty="0">
                <a:latin typeface="Times New Roman"/>
                <a:cs typeface="Times New Roman"/>
              </a:rPr>
              <a:t>SCR.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4704" y="4812671"/>
            <a:ext cx="5962777" cy="2713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204" y="887983"/>
            <a:ext cx="5544185" cy="2459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Curve </a:t>
            </a:r>
            <a:r>
              <a:rPr sz="1200" dirty="0">
                <a:latin typeface="Times New Roman"/>
                <a:cs typeface="Times New Roman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highest </a:t>
            </a:r>
            <a:r>
              <a:rPr sz="1200" dirty="0">
                <a:latin typeface="Times New Roman"/>
                <a:cs typeface="Times New Roman"/>
              </a:rPr>
              <a:t>possible voltage </a:t>
            </a:r>
            <a:r>
              <a:rPr sz="1200" spc="-5" dirty="0">
                <a:latin typeface="Times New Roman"/>
                <a:cs typeface="Times New Roman"/>
              </a:rPr>
              <a:t>values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dirty="0">
                <a:latin typeface="Times New Roman"/>
                <a:cs typeface="Times New Roman"/>
              </a:rPr>
              <a:t>be safely </a:t>
            </a:r>
            <a:r>
              <a:rPr sz="1200" spc="-5" dirty="0">
                <a:latin typeface="Times New Roman"/>
                <a:cs typeface="Times New Roman"/>
              </a:rPr>
              <a:t>applied </a:t>
            </a:r>
            <a:r>
              <a:rPr sz="1200" dirty="0">
                <a:latin typeface="Times New Roman"/>
                <a:cs typeface="Times New Roman"/>
              </a:rPr>
              <a:t>to get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circuit.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imes New Roman"/>
              <a:cs typeface="Times New Roman"/>
            </a:endParaRPr>
          </a:p>
          <a:p>
            <a:pPr marL="254000">
              <a:lnSpc>
                <a:spcPct val="100000"/>
              </a:lnSpc>
            </a:pPr>
            <a:r>
              <a:rPr sz="1200" spc="-30" dirty="0">
                <a:latin typeface="Cambria Math"/>
                <a:cs typeface="Cambria Math"/>
              </a:rPr>
              <a:t>𝑉</a:t>
            </a:r>
            <a:r>
              <a:rPr sz="1275" spc="-44" baseline="-16339" dirty="0">
                <a:latin typeface="Cambria Math"/>
                <a:cs typeface="Cambria Math"/>
              </a:rPr>
              <a:t>gm</a:t>
            </a:r>
            <a:r>
              <a:rPr sz="1200" spc="-30" dirty="0">
                <a:latin typeface="Times New Roman"/>
                <a:cs typeface="Times New Roman"/>
              </a:rPr>
              <a:t>= </a:t>
            </a:r>
            <a:r>
              <a:rPr sz="1200" dirty="0">
                <a:latin typeface="Times New Roman"/>
                <a:cs typeface="Times New Roman"/>
              </a:rPr>
              <a:t>Maximum </a:t>
            </a:r>
            <a:r>
              <a:rPr sz="1200" spc="-5" dirty="0">
                <a:latin typeface="Times New Roman"/>
                <a:cs typeface="Times New Roman"/>
              </a:rPr>
              <a:t>limit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gate voltage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248920">
              <a:lnSpc>
                <a:spcPct val="100000"/>
              </a:lnSpc>
              <a:spcBef>
                <a:spcPts val="1330"/>
              </a:spcBef>
            </a:pPr>
            <a:r>
              <a:rPr sz="1200" spc="20" dirty="0">
                <a:latin typeface="Cambria Math"/>
                <a:cs typeface="Cambria Math"/>
              </a:rPr>
              <a:t>𝐼</a:t>
            </a:r>
            <a:r>
              <a:rPr sz="1275" spc="30" baseline="-16339" dirty="0">
                <a:latin typeface="Cambria Math"/>
                <a:cs typeface="Cambria Math"/>
              </a:rPr>
              <a:t>gm</a:t>
            </a:r>
            <a:r>
              <a:rPr sz="1200" spc="20" dirty="0">
                <a:latin typeface="Times New Roman"/>
                <a:cs typeface="Times New Roman"/>
              </a:rPr>
              <a:t>= </a:t>
            </a:r>
            <a:r>
              <a:rPr sz="1200" dirty="0">
                <a:latin typeface="Times New Roman"/>
                <a:cs typeface="Times New Roman"/>
              </a:rPr>
              <a:t>Maximum </a:t>
            </a:r>
            <a:r>
              <a:rPr sz="1200" spc="-5" dirty="0">
                <a:latin typeface="Times New Roman"/>
                <a:cs typeface="Times New Roman"/>
              </a:rPr>
              <a:t>imilt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gate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current.</a:t>
            </a:r>
            <a:endParaRPr sz="1200">
              <a:latin typeface="Times New Roman"/>
              <a:cs typeface="Times New Roman"/>
            </a:endParaRPr>
          </a:p>
          <a:p>
            <a:pPr marL="254000">
              <a:lnSpc>
                <a:spcPct val="100000"/>
              </a:lnSpc>
              <a:spcBef>
                <a:spcPts val="1345"/>
              </a:spcBef>
            </a:pPr>
            <a:r>
              <a:rPr sz="1200" spc="-20" dirty="0">
                <a:latin typeface="Cambria Math"/>
                <a:cs typeface="Cambria Math"/>
              </a:rPr>
              <a:t>𝑃</a:t>
            </a:r>
            <a:r>
              <a:rPr sz="1275" spc="-30" baseline="-16339" dirty="0">
                <a:latin typeface="Cambria Math"/>
                <a:cs typeface="Cambria Math"/>
              </a:rPr>
              <a:t>gav </a:t>
            </a:r>
            <a:r>
              <a:rPr sz="1200" dirty="0">
                <a:latin typeface="Times New Roman"/>
                <a:cs typeface="Times New Roman"/>
              </a:rPr>
              <a:t>= </a:t>
            </a:r>
            <a:r>
              <a:rPr sz="1200" spc="-5" dirty="0">
                <a:latin typeface="Times New Roman"/>
                <a:cs typeface="Times New Roman"/>
              </a:rPr>
              <a:t>Rated gate </a:t>
            </a:r>
            <a:r>
              <a:rPr sz="1200" dirty="0">
                <a:latin typeface="Times New Roman"/>
                <a:cs typeface="Times New Roman"/>
              </a:rPr>
              <a:t>power dissipation for </a:t>
            </a:r>
            <a:r>
              <a:rPr sz="1200" spc="-5" dirty="0">
                <a:latin typeface="Times New Roman"/>
                <a:cs typeface="Times New Roman"/>
              </a:rPr>
              <a:t>each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SCR.</a:t>
            </a:r>
            <a:endParaRPr sz="1200">
              <a:latin typeface="Times New Roman"/>
              <a:cs typeface="Times New Roman"/>
            </a:endParaRPr>
          </a:p>
          <a:p>
            <a:pPr marL="63500" marR="55880" indent="456565">
              <a:lnSpc>
                <a:spcPct val="111700"/>
              </a:lnSpc>
              <a:spcBef>
                <a:spcPts val="1140"/>
              </a:spcBef>
            </a:pPr>
            <a:r>
              <a:rPr sz="1200" spc="-5" dirty="0">
                <a:latin typeface="Times New Roman"/>
                <a:cs typeface="Times New Roman"/>
              </a:rPr>
              <a:t>These </a:t>
            </a:r>
            <a:r>
              <a:rPr sz="1200" dirty="0">
                <a:latin typeface="Times New Roman"/>
                <a:cs typeface="Times New Roman"/>
              </a:rPr>
              <a:t>limits should not be </a:t>
            </a:r>
            <a:r>
              <a:rPr sz="1200" spc="-5" dirty="0">
                <a:latin typeface="Times New Roman"/>
                <a:cs typeface="Times New Roman"/>
              </a:rPr>
              <a:t>crossed </a:t>
            </a:r>
            <a:r>
              <a:rPr sz="1200" dirty="0">
                <a:latin typeface="Times New Roman"/>
                <a:cs typeface="Times New Roman"/>
              </a:rPr>
              <a:t>in order to avoid the </a:t>
            </a:r>
            <a:r>
              <a:rPr sz="1200" spc="-5" dirty="0">
                <a:latin typeface="Times New Roman"/>
                <a:cs typeface="Times New Roman"/>
              </a:rPr>
              <a:t>permanent damage </a:t>
            </a:r>
            <a:r>
              <a:rPr sz="1200" dirty="0">
                <a:latin typeface="Times New Roman"/>
                <a:cs typeface="Times New Roman"/>
              </a:rPr>
              <a:t>of the  </a:t>
            </a:r>
            <a:r>
              <a:rPr sz="1200" spc="-5" dirty="0">
                <a:latin typeface="Times New Roman"/>
                <a:cs typeface="Times New Roman"/>
              </a:rPr>
              <a:t>device </a:t>
            </a:r>
            <a:r>
              <a:rPr sz="1200" dirty="0">
                <a:latin typeface="Times New Roman"/>
                <a:cs typeface="Times New Roman"/>
              </a:rPr>
              <a:t>junction </a:t>
            </a:r>
            <a:r>
              <a:rPr sz="1200" spc="-10" dirty="0">
                <a:latin typeface="Cambria Math"/>
                <a:cs typeface="Cambria Math"/>
              </a:rPr>
              <a:t>𝐽</a:t>
            </a:r>
            <a:r>
              <a:rPr sz="1275" i="1" spc="-15" baseline="-16339" dirty="0">
                <a:latin typeface="Times New Roman"/>
                <a:cs typeface="Times New Roman"/>
              </a:rPr>
              <a:t>3</a:t>
            </a:r>
            <a:r>
              <a:rPr sz="1200" spc="-1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053465" marR="1447165">
              <a:lnSpc>
                <a:spcPct val="180000"/>
              </a:lnSpc>
            </a:pPr>
            <a:r>
              <a:rPr sz="1200" spc="-5" dirty="0">
                <a:latin typeface="Times New Roman"/>
                <a:cs typeface="Times New Roman"/>
              </a:rPr>
              <a:t>OY </a:t>
            </a:r>
            <a:r>
              <a:rPr sz="1200" dirty="0">
                <a:latin typeface="Times New Roman"/>
                <a:cs typeface="Times New Roman"/>
              </a:rPr>
              <a:t>= Minimum </a:t>
            </a:r>
            <a:r>
              <a:rPr sz="1200" spc="-5" dirty="0">
                <a:latin typeface="Times New Roman"/>
                <a:cs typeface="Times New Roman"/>
              </a:rPr>
              <a:t>limit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gate voltage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turn ON </a:t>
            </a:r>
            <a:r>
              <a:rPr sz="1200" dirty="0">
                <a:latin typeface="Times New Roman"/>
                <a:cs typeface="Times New Roman"/>
              </a:rPr>
              <a:t>.  </a:t>
            </a:r>
            <a:r>
              <a:rPr sz="1200" spc="-5" dirty="0">
                <a:latin typeface="Times New Roman"/>
                <a:cs typeface="Times New Roman"/>
              </a:rPr>
              <a:t>OX </a:t>
            </a:r>
            <a:r>
              <a:rPr sz="1200" dirty="0">
                <a:latin typeface="Times New Roman"/>
                <a:cs typeface="Times New Roman"/>
              </a:rPr>
              <a:t>= minimum </a:t>
            </a:r>
            <a:r>
              <a:rPr sz="1200" spc="-5" dirty="0">
                <a:latin typeface="Times New Roman"/>
                <a:cs typeface="Times New Roman"/>
              </a:rPr>
              <a:t>limit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gate current </a:t>
            </a:r>
            <a:r>
              <a:rPr sz="1200" dirty="0">
                <a:latin typeface="Times New Roman"/>
                <a:cs typeface="Times New Roman"/>
              </a:rPr>
              <a:t>to turn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4028" y="3471798"/>
            <a:ext cx="125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Times New Roman"/>
                <a:cs typeface="Times New Roman"/>
              </a:rPr>
              <a:t>I</a:t>
            </a:r>
            <a:r>
              <a:rPr sz="1200" dirty="0">
                <a:latin typeface="Times New Roman"/>
                <a:cs typeface="Times New Roman"/>
              </a:rPr>
              <a:t>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8889" y="3502278"/>
            <a:ext cx="8934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44" baseline="11574" dirty="0">
                <a:latin typeface="Cambria Math"/>
                <a:cs typeface="Cambria Math"/>
              </a:rPr>
              <a:t>𝑉</a:t>
            </a:r>
            <a:r>
              <a:rPr sz="850" spc="-30" dirty="0">
                <a:latin typeface="Cambria Math"/>
                <a:cs typeface="Cambria Math"/>
              </a:rPr>
              <a:t>gm</a:t>
            </a:r>
            <a:r>
              <a:rPr sz="1800" spc="-44" baseline="11574" dirty="0">
                <a:latin typeface="Times New Roman"/>
                <a:cs typeface="Times New Roman"/>
              </a:rPr>
              <a:t>, </a:t>
            </a:r>
            <a:r>
              <a:rPr sz="1800" spc="37" baseline="11574" dirty="0">
                <a:latin typeface="Cambria Math"/>
                <a:cs typeface="Cambria Math"/>
              </a:rPr>
              <a:t>𝐼</a:t>
            </a:r>
            <a:r>
              <a:rPr sz="850" spc="25" dirty="0">
                <a:latin typeface="Cambria Math"/>
                <a:cs typeface="Cambria Math"/>
              </a:rPr>
              <a:t>gm</a:t>
            </a:r>
            <a:r>
              <a:rPr sz="1800" spc="37" baseline="11574" dirty="0">
                <a:latin typeface="Cambria Math"/>
                <a:cs typeface="Cambria Math"/>
              </a:rPr>
              <a:t>,</a:t>
            </a:r>
            <a:r>
              <a:rPr sz="1800" spc="-172" baseline="11574" dirty="0">
                <a:latin typeface="Cambria Math"/>
                <a:cs typeface="Cambria Math"/>
              </a:rPr>
              <a:t> </a:t>
            </a:r>
            <a:r>
              <a:rPr sz="1800" spc="-37" baseline="11574" dirty="0">
                <a:latin typeface="Cambria Math"/>
                <a:cs typeface="Cambria Math"/>
              </a:rPr>
              <a:t>𝑃</a:t>
            </a:r>
            <a:r>
              <a:rPr sz="850" spc="-25" dirty="0">
                <a:latin typeface="Cambria Math"/>
                <a:cs typeface="Cambria Math"/>
              </a:rPr>
              <a:t>gav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41550" y="3471798"/>
            <a:ext cx="4309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are exceeded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thyristor will damage so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preferred gate </a:t>
            </a:r>
            <a:r>
              <a:rPr sz="1200" dirty="0">
                <a:latin typeface="Times New Roman"/>
                <a:cs typeface="Times New Roman"/>
              </a:rPr>
              <a:t>drive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3694302"/>
            <a:ext cx="54343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SCR is bcdefghb.</a:t>
            </a:r>
            <a:endParaRPr sz="1200">
              <a:latin typeface="Times New Roman"/>
              <a:cs typeface="Times New Roman"/>
            </a:endParaRPr>
          </a:p>
          <a:p>
            <a:pPr marL="12700" marR="5080" indent="989965">
              <a:lnSpc>
                <a:spcPct val="110400"/>
              </a:lnSpc>
              <a:spcBef>
                <a:spcPts val="990"/>
              </a:spcBef>
            </a:pPr>
            <a:r>
              <a:rPr sz="1200" dirty="0">
                <a:latin typeface="Times New Roman"/>
                <a:cs typeface="Times New Roman"/>
              </a:rPr>
              <a:t>oa = The non </a:t>
            </a:r>
            <a:r>
              <a:rPr sz="1200" spc="-5" dirty="0">
                <a:latin typeface="Times New Roman"/>
                <a:cs typeface="Times New Roman"/>
              </a:rPr>
              <a:t>triggering gate voltage 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10" dirty="0">
                <a:latin typeface="Times New Roman"/>
                <a:cs typeface="Times New Roman"/>
              </a:rPr>
              <a:t>If </a:t>
            </a:r>
            <a:r>
              <a:rPr sz="1200" dirty="0">
                <a:latin typeface="Times New Roman"/>
                <a:cs typeface="Times New Roman"/>
              </a:rPr>
              <a:t>firing </a:t>
            </a:r>
            <a:r>
              <a:rPr sz="1200" spc="-5" dirty="0">
                <a:latin typeface="Times New Roman"/>
                <a:cs typeface="Times New Roman"/>
              </a:rPr>
              <a:t>circuit generates +ve gate  signal </a:t>
            </a:r>
            <a:r>
              <a:rPr sz="1200" dirty="0">
                <a:latin typeface="Times New Roman"/>
                <a:cs typeface="Times New Roman"/>
              </a:rPr>
              <a:t>prior to the </a:t>
            </a:r>
            <a:r>
              <a:rPr sz="1200" spc="-5" dirty="0">
                <a:latin typeface="Times New Roman"/>
                <a:cs typeface="Times New Roman"/>
              </a:rPr>
              <a:t>desired instant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triggering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SCR.It </a:t>
            </a:r>
            <a:r>
              <a:rPr sz="1200" dirty="0">
                <a:latin typeface="Times New Roman"/>
                <a:cs typeface="Times New Roman"/>
              </a:rPr>
              <a:t>should be </a:t>
            </a:r>
            <a:r>
              <a:rPr sz="1200" spc="-5" dirty="0">
                <a:latin typeface="Times New Roman"/>
                <a:cs typeface="Times New Roman"/>
              </a:rPr>
              <a:t>ensured </a:t>
            </a:r>
            <a:r>
              <a:rPr sz="1200" dirty="0">
                <a:latin typeface="Times New Roman"/>
                <a:cs typeface="Times New Roman"/>
              </a:rPr>
              <a:t>that this un  </a:t>
            </a:r>
            <a:r>
              <a:rPr sz="1200" spc="-5" dirty="0">
                <a:latin typeface="Times New Roman"/>
                <a:cs typeface="Times New Roman"/>
              </a:rPr>
              <a:t>wanted signal </a:t>
            </a:r>
            <a:r>
              <a:rPr sz="1200" dirty="0">
                <a:latin typeface="Times New Roman"/>
                <a:cs typeface="Times New Roman"/>
              </a:rPr>
              <a:t>should be less </a:t>
            </a:r>
            <a:r>
              <a:rPr sz="1200" spc="-5" dirty="0">
                <a:latin typeface="Times New Roman"/>
                <a:cs typeface="Times New Roman"/>
              </a:rPr>
              <a:t>than </a:t>
            </a:r>
            <a:r>
              <a:rPr sz="1200" dirty="0">
                <a:latin typeface="Times New Roman"/>
                <a:cs typeface="Times New Roman"/>
              </a:rPr>
              <a:t>the non –triggering </a:t>
            </a:r>
            <a:r>
              <a:rPr sz="1200" spc="-5" dirty="0">
                <a:latin typeface="Times New Roman"/>
                <a:cs typeface="Times New Roman"/>
              </a:rPr>
              <a:t>voltage</a:t>
            </a:r>
            <a:r>
              <a:rPr sz="1200" dirty="0">
                <a:latin typeface="Times New Roman"/>
                <a:cs typeface="Times New Roman"/>
              </a:rPr>
              <a:t> oa.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3904" y="6712077"/>
            <a:ext cx="5757545" cy="3019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8865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latin typeface="Cambria Math"/>
                <a:cs typeface="Cambria Math"/>
              </a:rPr>
              <a:t>𝐸</a:t>
            </a:r>
            <a:r>
              <a:rPr sz="1275" spc="-67" baseline="-16339" dirty="0">
                <a:latin typeface="Cambria Math"/>
                <a:cs typeface="Cambria Math"/>
              </a:rPr>
              <a:t>𝑆 </a:t>
            </a:r>
            <a:r>
              <a:rPr sz="1200" dirty="0">
                <a:latin typeface="Times New Roman"/>
                <a:cs typeface="Times New Roman"/>
              </a:rPr>
              <a:t>= </a:t>
            </a:r>
            <a:r>
              <a:rPr sz="1200" spc="-140" dirty="0">
                <a:latin typeface="Cambria Math"/>
                <a:cs typeface="Cambria Math"/>
              </a:rPr>
              <a:t>𝑉</a:t>
            </a:r>
            <a:r>
              <a:rPr sz="1275" spc="-209" baseline="-16339" dirty="0">
                <a:latin typeface="Cambria Math"/>
                <a:cs typeface="Cambria Math"/>
              </a:rPr>
              <a:t>𝑔 </a:t>
            </a:r>
            <a:r>
              <a:rPr sz="1200" dirty="0">
                <a:latin typeface="Times New Roman"/>
                <a:cs typeface="Times New Roman"/>
              </a:rPr>
              <a:t>+</a:t>
            </a:r>
            <a:r>
              <a:rPr sz="1200" spc="-17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mbria Math"/>
                <a:cs typeface="Cambria Math"/>
              </a:rPr>
              <a:t>𝐼</a:t>
            </a:r>
            <a:r>
              <a:rPr sz="1275" spc="-22" baseline="-16339" dirty="0">
                <a:latin typeface="Cambria Math"/>
                <a:cs typeface="Cambria Math"/>
              </a:rPr>
              <a:t>𝑔</a:t>
            </a:r>
            <a:r>
              <a:rPr sz="1200" spc="-15" dirty="0">
                <a:latin typeface="Cambria Math"/>
                <a:cs typeface="Cambria Math"/>
              </a:rPr>
              <a:t>𝑅</a:t>
            </a:r>
            <a:r>
              <a:rPr sz="1275" spc="-22" baseline="-16339" dirty="0">
                <a:latin typeface="Cambria Math"/>
                <a:cs typeface="Cambria Math"/>
              </a:rPr>
              <a:t>𝑆</a:t>
            </a:r>
            <a:endParaRPr sz="1275" baseline="-16339">
              <a:latin typeface="Cambria Math"/>
              <a:cs typeface="Cambria Math"/>
            </a:endParaRPr>
          </a:p>
          <a:p>
            <a:pPr marL="1078865">
              <a:lnSpc>
                <a:spcPct val="100000"/>
              </a:lnSpc>
              <a:spcBef>
                <a:spcPts val="1305"/>
              </a:spcBef>
            </a:pPr>
            <a:r>
              <a:rPr sz="1200" spc="-45" dirty="0">
                <a:latin typeface="Cambria Math"/>
                <a:cs typeface="Cambria Math"/>
              </a:rPr>
              <a:t>𝐸</a:t>
            </a:r>
            <a:r>
              <a:rPr sz="1275" spc="-67" baseline="-16339" dirty="0">
                <a:latin typeface="Cambria Math"/>
                <a:cs typeface="Cambria Math"/>
              </a:rPr>
              <a:t>𝑆 </a:t>
            </a:r>
            <a:r>
              <a:rPr sz="1200" spc="-5" dirty="0">
                <a:latin typeface="Times New Roman"/>
                <a:cs typeface="Times New Roman"/>
              </a:rPr>
              <a:t>=Gate source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voltage</a:t>
            </a:r>
            <a:endParaRPr sz="1200">
              <a:latin typeface="Times New Roman"/>
              <a:cs typeface="Times New Roman"/>
            </a:endParaRPr>
          </a:p>
          <a:p>
            <a:pPr marL="1078865">
              <a:lnSpc>
                <a:spcPct val="100000"/>
              </a:lnSpc>
              <a:spcBef>
                <a:spcPts val="1190"/>
              </a:spcBef>
            </a:pPr>
            <a:r>
              <a:rPr sz="1200" spc="-140" dirty="0">
                <a:latin typeface="Cambria Math"/>
                <a:cs typeface="Cambria Math"/>
              </a:rPr>
              <a:t>𝑉</a:t>
            </a:r>
            <a:r>
              <a:rPr sz="1275" spc="-209" baseline="-16339" dirty="0">
                <a:latin typeface="Cambria Math"/>
                <a:cs typeface="Cambria Math"/>
              </a:rPr>
              <a:t>𝑔 </a:t>
            </a:r>
            <a:r>
              <a:rPr sz="1200" dirty="0">
                <a:latin typeface="Times New Roman"/>
                <a:cs typeface="Times New Roman"/>
              </a:rPr>
              <a:t>= </a:t>
            </a:r>
            <a:r>
              <a:rPr sz="1200" spc="-5" dirty="0">
                <a:latin typeface="Times New Roman"/>
                <a:cs typeface="Times New Roman"/>
              </a:rPr>
              <a:t>Gate cathode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voltage</a:t>
            </a:r>
            <a:endParaRPr sz="1200">
              <a:latin typeface="Times New Roman"/>
              <a:cs typeface="Times New Roman"/>
            </a:endParaRPr>
          </a:p>
          <a:p>
            <a:pPr marL="1040765">
              <a:lnSpc>
                <a:spcPct val="100000"/>
              </a:lnSpc>
              <a:spcBef>
                <a:spcPts val="1330"/>
              </a:spcBef>
            </a:pPr>
            <a:r>
              <a:rPr sz="1200" spc="-40" dirty="0">
                <a:latin typeface="Cambria Math"/>
                <a:cs typeface="Cambria Math"/>
              </a:rPr>
              <a:t>𝐼</a:t>
            </a:r>
            <a:r>
              <a:rPr sz="1275" spc="-60" baseline="-16339" dirty="0">
                <a:latin typeface="Cambria Math"/>
                <a:cs typeface="Cambria Math"/>
              </a:rPr>
              <a:t>𝑔 </a:t>
            </a:r>
            <a:r>
              <a:rPr sz="1200" dirty="0">
                <a:latin typeface="Times New Roman"/>
                <a:cs typeface="Times New Roman"/>
              </a:rPr>
              <a:t>= </a:t>
            </a:r>
            <a:r>
              <a:rPr sz="1200" spc="-5" dirty="0">
                <a:latin typeface="Times New Roman"/>
                <a:cs typeface="Times New Roman"/>
              </a:rPr>
              <a:t>Gate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current</a:t>
            </a:r>
            <a:endParaRPr sz="1200">
              <a:latin typeface="Times New Roman"/>
              <a:cs typeface="Times New Roman"/>
            </a:endParaRPr>
          </a:p>
          <a:p>
            <a:pPr marL="970915">
              <a:lnSpc>
                <a:spcPct val="100000"/>
              </a:lnSpc>
              <a:spcBef>
                <a:spcPts val="1310"/>
              </a:spcBef>
            </a:pPr>
            <a:r>
              <a:rPr sz="1200" spc="-20" dirty="0">
                <a:latin typeface="Cambria Math"/>
                <a:cs typeface="Cambria Math"/>
              </a:rPr>
              <a:t>𝑅</a:t>
            </a:r>
            <a:r>
              <a:rPr sz="1275" spc="-30" baseline="-16339" dirty="0">
                <a:latin typeface="Cambria Math"/>
                <a:cs typeface="Cambria Math"/>
              </a:rPr>
              <a:t>𝑆 </a:t>
            </a:r>
            <a:r>
              <a:rPr sz="1200" dirty="0">
                <a:latin typeface="Times New Roman"/>
                <a:cs typeface="Times New Roman"/>
              </a:rPr>
              <a:t>= </a:t>
            </a:r>
            <a:r>
              <a:rPr sz="1200" spc="-5" dirty="0">
                <a:latin typeface="Times New Roman"/>
                <a:cs typeface="Times New Roman"/>
              </a:rPr>
              <a:t>Gate </a:t>
            </a:r>
            <a:r>
              <a:rPr sz="1200" dirty="0">
                <a:latin typeface="Times New Roman"/>
                <a:cs typeface="Times New Roman"/>
              </a:rPr>
              <a:t>source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resistance</a:t>
            </a:r>
            <a:endParaRPr sz="1200">
              <a:latin typeface="Times New Roman"/>
              <a:cs typeface="Times New Roman"/>
            </a:endParaRPr>
          </a:p>
          <a:p>
            <a:pPr marL="1002665">
              <a:lnSpc>
                <a:spcPct val="100000"/>
              </a:lnSpc>
              <a:spcBef>
                <a:spcPts val="1180"/>
              </a:spcBef>
            </a:pPr>
            <a:r>
              <a:rPr sz="1200" spc="-20" dirty="0">
                <a:latin typeface="Cambria Math"/>
                <a:cs typeface="Cambria Math"/>
              </a:rPr>
              <a:t>𝑅</a:t>
            </a:r>
            <a:r>
              <a:rPr sz="1275" spc="-30" baseline="-16339" dirty="0">
                <a:latin typeface="Cambria Math"/>
                <a:cs typeface="Cambria Math"/>
              </a:rPr>
              <a:t>𝑆 </a:t>
            </a:r>
            <a:r>
              <a:rPr sz="1200" dirty="0">
                <a:latin typeface="Times New Roman"/>
                <a:cs typeface="Times New Roman"/>
              </a:rPr>
              <a:t>= The internal </a:t>
            </a:r>
            <a:r>
              <a:rPr sz="1200" spc="-5" dirty="0">
                <a:latin typeface="Times New Roman"/>
                <a:cs typeface="Times New Roman"/>
              </a:rPr>
              <a:t>resistance </a:t>
            </a:r>
            <a:r>
              <a:rPr sz="1200" dirty="0">
                <a:latin typeface="Times New Roman"/>
                <a:cs typeface="Times New Roman"/>
              </a:rPr>
              <a:t>of the trigger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source</a:t>
            </a:r>
            <a:endParaRPr sz="1200">
              <a:latin typeface="Times New Roman"/>
              <a:cs typeface="Times New Roman"/>
            </a:endParaRPr>
          </a:p>
          <a:p>
            <a:pPr marL="50800" marR="43180" algn="just">
              <a:lnSpc>
                <a:spcPct val="117500"/>
              </a:lnSpc>
              <a:spcBef>
                <a:spcPts val="910"/>
              </a:spcBef>
            </a:pPr>
            <a:r>
              <a:rPr sz="1200" spc="-15" dirty="0">
                <a:latin typeface="Cambria Math"/>
                <a:cs typeface="Cambria Math"/>
              </a:rPr>
              <a:t>𝑅</a:t>
            </a:r>
            <a:r>
              <a:rPr sz="1275" i="1" spc="-22" baseline="-16339" dirty="0">
                <a:latin typeface="Times New Roman"/>
                <a:cs typeface="Times New Roman"/>
              </a:rPr>
              <a:t>1 </a:t>
            </a:r>
            <a:r>
              <a:rPr sz="1200" spc="-5" dirty="0">
                <a:latin typeface="Times New Roman"/>
                <a:cs typeface="Times New Roman"/>
              </a:rPr>
              <a:t>is connected across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gate cathode terminal, </a:t>
            </a:r>
            <a:r>
              <a:rPr sz="1200" dirty="0">
                <a:latin typeface="Times New Roman"/>
                <a:cs typeface="Times New Roman"/>
              </a:rPr>
              <a:t>which </a:t>
            </a:r>
            <a:r>
              <a:rPr sz="1200" spc="-5" dirty="0">
                <a:latin typeface="Times New Roman"/>
                <a:cs typeface="Times New Roman"/>
              </a:rPr>
              <a:t>provides an </a:t>
            </a:r>
            <a:r>
              <a:rPr sz="1200" dirty="0">
                <a:latin typeface="Times New Roman"/>
                <a:cs typeface="Times New Roman"/>
              </a:rPr>
              <a:t>easy path to the </a:t>
            </a:r>
            <a:r>
              <a:rPr sz="1200" spc="-5" dirty="0">
                <a:latin typeface="Times New Roman"/>
                <a:cs typeface="Times New Roman"/>
              </a:rPr>
              <a:t>flow </a:t>
            </a:r>
            <a:r>
              <a:rPr sz="1200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leakage current between SCR terminal. </a:t>
            </a:r>
            <a:r>
              <a:rPr sz="1200" spc="-15" dirty="0">
                <a:latin typeface="Times New Roman"/>
                <a:cs typeface="Times New Roman"/>
              </a:rPr>
              <a:t>If </a:t>
            </a:r>
            <a:r>
              <a:rPr sz="1200" spc="15" dirty="0">
                <a:latin typeface="Cambria Math"/>
                <a:cs typeface="Cambria Math"/>
              </a:rPr>
              <a:t>𝐼</a:t>
            </a:r>
            <a:r>
              <a:rPr sz="1275" spc="22" baseline="-16339" dirty="0">
                <a:latin typeface="Cambria Math"/>
                <a:cs typeface="Cambria Math"/>
              </a:rPr>
              <a:t>𝑔𝑚𝑛 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25" dirty="0">
                <a:latin typeface="Cambria Math"/>
                <a:cs typeface="Cambria Math"/>
              </a:rPr>
              <a:t>𝑉</a:t>
            </a:r>
            <a:r>
              <a:rPr sz="1275" spc="-37" baseline="-16339" dirty="0">
                <a:latin typeface="Cambria Math"/>
                <a:cs typeface="Cambria Math"/>
              </a:rPr>
              <a:t>gmn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the minimum </a:t>
            </a:r>
            <a:r>
              <a:rPr sz="1200" spc="-5" dirty="0">
                <a:latin typeface="Times New Roman"/>
                <a:cs typeface="Times New Roman"/>
              </a:rPr>
              <a:t>gate current and gate  voltage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turn </a:t>
            </a:r>
            <a:r>
              <a:rPr sz="1200" dirty="0">
                <a:latin typeface="Times New Roman"/>
                <a:cs typeface="Times New Roman"/>
              </a:rPr>
              <a:t>ON the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SCR.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Times New Roman"/>
              <a:cs typeface="Times New Roman"/>
            </a:endParaRPr>
          </a:p>
          <a:p>
            <a:pPr marL="1574165">
              <a:lnSpc>
                <a:spcPct val="100000"/>
              </a:lnSpc>
              <a:spcBef>
                <a:spcPts val="5"/>
              </a:spcBef>
            </a:pPr>
            <a:r>
              <a:rPr sz="1200" spc="-40" dirty="0">
                <a:latin typeface="Cambria Math"/>
                <a:cs typeface="Cambria Math"/>
              </a:rPr>
              <a:t>𝐸</a:t>
            </a:r>
            <a:r>
              <a:rPr sz="1275" spc="-60" baseline="-16339" dirty="0">
                <a:latin typeface="Cambria Math"/>
                <a:cs typeface="Cambria Math"/>
              </a:rPr>
              <a:t>𝑆 </a:t>
            </a:r>
            <a:r>
              <a:rPr sz="1200" dirty="0">
                <a:latin typeface="Times New Roman"/>
                <a:cs typeface="Times New Roman"/>
              </a:rPr>
              <a:t>= </a:t>
            </a:r>
            <a:r>
              <a:rPr sz="1200" spc="20" dirty="0">
                <a:latin typeface="Times New Roman"/>
                <a:cs typeface="Times New Roman"/>
              </a:rPr>
              <a:t>(</a:t>
            </a:r>
            <a:r>
              <a:rPr sz="1200" spc="20" dirty="0">
                <a:latin typeface="Cambria Math"/>
                <a:cs typeface="Cambria Math"/>
              </a:rPr>
              <a:t>𝐼</a:t>
            </a:r>
            <a:r>
              <a:rPr sz="1275" spc="30" baseline="-16339" dirty="0">
                <a:latin typeface="Cambria Math"/>
                <a:cs typeface="Cambria Math"/>
              </a:rPr>
              <a:t>𝑔𝑚𝑛</a:t>
            </a:r>
            <a:r>
              <a:rPr sz="1200" spc="20" dirty="0">
                <a:latin typeface="Times New Roman"/>
                <a:cs typeface="Times New Roman"/>
              </a:rPr>
              <a:t>+ </a:t>
            </a:r>
            <a:r>
              <a:rPr sz="1200" spc="-15" dirty="0">
                <a:latin typeface="Cambria Math"/>
                <a:cs typeface="Cambria Math"/>
              </a:rPr>
              <a:t>𝑉</a:t>
            </a:r>
            <a:r>
              <a:rPr sz="1275" spc="-22" baseline="-16339" dirty="0">
                <a:latin typeface="Cambria Math"/>
                <a:cs typeface="Cambria Math"/>
              </a:rPr>
              <a:t>gmn</a:t>
            </a:r>
            <a:r>
              <a:rPr sz="1200" spc="-15" dirty="0">
                <a:latin typeface="Times New Roman"/>
                <a:cs typeface="Times New Roman"/>
              </a:rPr>
              <a:t>/ </a:t>
            </a:r>
            <a:r>
              <a:rPr sz="1200" spc="5" dirty="0">
                <a:latin typeface="Cambria Math"/>
                <a:cs typeface="Cambria Math"/>
              </a:rPr>
              <a:t>𝑅</a:t>
            </a:r>
            <a:r>
              <a:rPr sz="1275" i="1" spc="7" baseline="-16339" dirty="0">
                <a:latin typeface="Times New Roman"/>
                <a:cs typeface="Times New Roman"/>
              </a:rPr>
              <a:t>1</a:t>
            </a:r>
            <a:r>
              <a:rPr sz="1200" spc="5" dirty="0">
                <a:latin typeface="Times New Roman"/>
                <a:cs typeface="Times New Roman"/>
              </a:rPr>
              <a:t>) </a:t>
            </a:r>
            <a:r>
              <a:rPr sz="1200" spc="-20" dirty="0">
                <a:latin typeface="Cambria Math"/>
                <a:cs typeface="Cambria Math"/>
              </a:rPr>
              <a:t>𝑅</a:t>
            </a:r>
            <a:r>
              <a:rPr sz="1275" spc="-30" baseline="-16339" dirty="0">
                <a:latin typeface="Cambria Math"/>
                <a:cs typeface="Cambria Math"/>
              </a:rPr>
              <a:t>𝑆 </a:t>
            </a:r>
            <a:r>
              <a:rPr sz="1200" dirty="0">
                <a:latin typeface="Times New Roman"/>
                <a:cs typeface="Times New Roman"/>
              </a:rPr>
              <a:t>+</a:t>
            </a:r>
            <a:r>
              <a:rPr sz="1200" spc="-220" dirty="0">
                <a:latin typeface="Times New Roman"/>
                <a:cs typeface="Times New Roman"/>
              </a:rPr>
              <a:t> </a:t>
            </a:r>
            <a:r>
              <a:rPr sz="1200" spc="-35" dirty="0">
                <a:latin typeface="Cambria Math"/>
                <a:cs typeface="Cambria Math"/>
              </a:rPr>
              <a:t>𝑉</a:t>
            </a:r>
            <a:r>
              <a:rPr sz="1275" spc="-52" baseline="-16339" dirty="0">
                <a:latin typeface="Cambria Math"/>
                <a:cs typeface="Cambria Math"/>
              </a:rPr>
              <a:t>𝑔𝑚𝑛</a:t>
            </a:r>
            <a:endParaRPr sz="1275" baseline="-16339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9650" y="4780025"/>
            <a:ext cx="4086225" cy="1799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2614" y="3808602"/>
            <a:ext cx="28149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MODULE</a:t>
            </a:r>
            <a:r>
              <a:rPr spc="-10" dirty="0">
                <a:latin typeface="Calibri"/>
                <a:cs typeface="Calibri"/>
              </a:rPr>
              <a:t>-</a:t>
            </a:r>
            <a:r>
              <a:rPr dirty="0">
                <a:latin typeface="Calibri"/>
                <a:cs typeface="Calibri"/>
              </a:rPr>
              <a:t>II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7983"/>
            <a:ext cx="5757545" cy="2468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RECTIFIER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175"/>
              </a:spcBef>
            </a:pPr>
            <a:r>
              <a:rPr sz="1200" spc="-5" dirty="0">
                <a:latin typeface="Times New Roman"/>
                <a:cs typeface="Times New Roman"/>
              </a:rPr>
              <a:t>Rectifier </a:t>
            </a:r>
            <a:r>
              <a:rPr sz="1200" dirty="0">
                <a:latin typeface="Times New Roman"/>
                <a:cs typeface="Times New Roman"/>
              </a:rPr>
              <a:t>are used to convert </a:t>
            </a:r>
            <a:r>
              <a:rPr sz="1200" spc="-5" dirty="0">
                <a:latin typeface="Times New Roman"/>
                <a:cs typeface="Times New Roman"/>
              </a:rPr>
              <a:t>A.C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D.C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supply.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300"/>
              </a:lnSpc>
              <a:spcBef>
                <a:spcPts val="995"/>
              </a:spcBef>
            </a:pPr>
            <a:r>
              <a:rPr sz="1200" spc="-5" dirty="0">
                <a:latin typeface="Times New Roman"/>
                <a:cs typeface="Times New Roman"/>
              </a:rPr>
              <a:t>Rectifiers </a:t>
            </a:r>
            <a:r>
              <a:rPr sz="1200" dirty="0">
                <a:latin typeface="Times New Roman"/>
                <a:cs typeface="Times New Roman"/>
              </a:rPr>
              <a:t>can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classified as single phase </a:t>
            </a:r>
            <a:r>
              <a:rPr sz="1200" dirty="0">
                <a:latin typeface="Times New Roman"/>
                <a:cs typeface="Times New Roman"/>
              </a:rPr>
              <a:t>rectifier </a:t>
            </a:r>
            <a:r>
              <a:rPr sz="1200" spc="-5" dirty="0">
                <a:latin typeface="Times New Roman"/>
                <a:cs typeface="Times New Roman"/>
              </a:rPr>
              <a:t>and three phase rectifier. Single </a:t>
            </a:r>
            <a:r>
              <a:rPr sz="1200" dirty="0">
                <a:latin typeface="Times New Roman"/>
                <a:cs typeface="Times New Roman"/>
              </a:rPr>
              <a:t>phase  </a:t>
            </a:r>
            <a:r>
              <a:rPr sz="1200" spc="-5" dirty="0">
                <a:latin typeface="Times New Roman"/>
                <a:cs typeface="Times New Roman"/>
              </a:rPr>
              <a:t>rectifier </a:t>
            </a:r>
            <a:r>
              <a:rPr sz="1200" dirty="0">
                <a:latin typeface="Times New Roman"/>
                <a:cs typeface="Times New Roman"/>
              </a:rPr>
              <a:t>are classified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1-</a:t>
            </a:r>
            <a:r>
              <a:rPr sz="1200" dirty="0">
                <a:latin typeface="Sylfaen"/>
                <a:cs typeface="Sylfaen"/>
              </a:rPr>
              <a:t>Փ </a:t>
            </a:r>
            <a:r>
              <a:rPr sz="1200" spc="-5" dirty="0">
                <a:latin typeface="Times New Roman"/>
                <a:cs typeface="Times New Roman"/>
              </a:rPr>
              <a:t>half </a:t>
            </a:r>
            <a:r>
              <a:rPr sz="1200" dirty="0">
                <a:latin typeface="Times New Roman"/>
                <a:cs typeface="Times New Roman"/>
              </a:rPr>
              <a:t>wave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1-</a:t>
            </a:r>
            <a:r>
              <a:rPr sz="1200" dirty="0">
                <a:latin typeface="Sylfaen"/>
                <a:cs typeface="Sylfaen"/>
              </a:rPr>
              <a:t>Փ </a:t>
            </a:r>
            <a:r>
              <a:rPr sz="1200" dirty="0">
                <a:latin typeface="Times New Roman"/>
                <a:cs typeface="Times New Roman"/>
              </a:rPr>
              <a:t>full </a:t>
            </a:r>
            <a:r>
              <a:rPr sz="1200" spc="-5" dirty="0">
                <a:latin typeface="Times New Roman"/>
                <a:cs typeface="Times New Roman"/>
              </a:rPr>
              <a:t>wave rectifier. </a:t>
            </a:r>
            <a:r>
              <a:rPr sz="1200" dirty="0">
                <a:latin typeface="Times New Roman"/>
                <a:cs typeface="Times New Roman"/>
              </a:rPr>
              <a:t>Three </a:t>
            </a:r>
            <a:r>
              <a:rPr sz="1200" spc="-5" dirty="0">
                <a:latin typeface="Times New Roman"/>
                <a:cs typeface="Times New Roman"/>
              </a:rPr>
              <a:t>phase rectifier </a:t>
            </a:r>
            <a:r>
              <a:rPr sz="1200" dirty="0">
                <a:latin typeface="Times New Roman"/>
                <a:cs typeface="Times New Roman"/>
              </a:rPr>
              <a:t>are  </a:t>
            </a:r>
            <a:r>
              <a:rPr sz="1200" spc="-5" dirty="0">
                <a:latin typeface="Times New Roman"/>
                <a:cs typeface="Times New Roman"/>
              </a:rPr>
              <a:t>classified as 3-</a:t>
            </a:r>
            <a:r>
              <a:rPr sz="1200" spc="-5" dirty="0">
                <a:latin typeface="Sylfaen"/>
                <a:cs typeface="Sylfaen"/>
              </a:rPr>
              <a:t>Փ </a:t>
            </a:r>
            <a:r>
              <a:rPr sz="1200" spc="-5" dirty="0">
                <a:latin typeface="Times New Roman"/>
                <a:cs typeface="Times New Roman"/>
              </a:rPr>
              <a:t>half </a:t>
            </a:r>
            <a:r>
              <a:rPr sz="1200" dirty="0">
                <a:latin typeface="Times New Roman"/>
                <a:cs typeface="Times New Roman"/>
              </a:rPr>
              <a:t>wave </a:t>
            </a:r>
            <a:r>
              <a:rPr sz="1200" spc="-5" dirty="0">
                <a:latin typeface="Times New Roman"/>
                <a:cs typeface="Times New Roman"/>
              </a:rPr>
              <a:t>rectifier and </a:t>
            </a:r>
            <a:r>
              <a:rPr sz="1200" dirty="0">
                <a:latin typeface="Times New Roman"/>
                <a:cs typeface="Times New Roman"/>
              </a:rPr>
              <a:t>3-</a:t>
            </a:r>
            <a:r>
              <a:rPr sz="1200" dirty="0">
                <a:latin typeface="Sylfaen"/>
                <a:cs typeface="Sylfaen"/>
              </a:rPr>
              <a:t>Փ </a:t>
            </a:r>
            <a:r>
              <a:rPr sz="1200" dirty="0">
                <a:latin typeface="Times New Roman"/>
                <a:cs typeface="Times New Roman"/>
              </a:rPr>
              <a:t>full </a:t>
            </a:r>
            <a:r>
              <a:rPr sz="1200" spc="-5" dirty="0">
                <a:latin typeface="Times New Roman"/>
                <a:cs typeface="Times New Roman"/>
              </a:rPr>
              <a:t>wave rectifier. 1-</a:t>
            </a:r>
            <a:r>
              <a:rPr sz="1200" spc="-5" dirty="0">
                <a:latin typeface="Sylfaen"/>
                <a:cs typeface="Sylfaen"/>
              </a:rPr>
              <a:t>Փ </a:t>
            </a:r>
            <a:r>
              <a:rPr sz="1200" dirty="0">
                <a:latin typeface="Times New Roman"/>
                <a:cs typeface="Times New Roman"/>
              </a:rPr>
              <a:t>Full </a:t>
            </a:r>
            <a:r>
              <a:rPr sz="1200" spc="-5" dirty="0">
                <a:latin typeface="Times New Roman"/>
                <a:cs typeface="Times New Roman"/>
              </a:rPr>
              <a:t>wave rectifier </a:t>
            </a:r>
            <a:r>
              <a:rPr sz="1200" dirty="0">
                <a:latin typeface="Times New Roman"/>
                <a:cs typeface="Times New Roman"/>
              </a:rPr>
              <a:t>are  </a:t>
            </a:r>
            <a:r>
              <a:rPr sz="1200" spc="-5" dirty="0">
                <a:latin typeface="Times New Roman"/>
                <a:cs typeface="Times New Roman"/>
              </a:rPr>
              <a:t>classified as1-</a:t>
            </a:r>
            <a:r>
              <a:rPr sz="1200" spc="-5" dirty="0">
                <a:latin typeface="Sylfaen"/>
                <a:cs typeface="Sylfaen"/>
              </a:rPr>
              <a:t>Փ </a:t>
            </a:r>
            <a:r>
              <a:rPr sz="1200" dirty="0">
                <a:latin typeface="Times New Roman"/>
                <a:cs typeface="Times New Roman"/>
              </a:rPr>
              <a:t>mid point </a:t>
            </a:r>
            <a:r>
              <a:rPr sz="1200" spc="-5" dirty="0">
                <a:latin typeface="Times New Roman"/>
                <a:cs typeface="Times New Roman"/>
              </a:rPr>
              <a:t>type and </a:t>
            </a:r>
            <a:r>
              <a:rPr sz="1200" spc="5" dirty="0">
                <a:latin typeface="Times New Roman"/>
                <a:cs typeface="Times New Roman"/>
              </a:rPr>
              <a:t>1-</a:t>
            </a:r>
            <a:r>
              <a:rPr sz="1200" spc="5" dirty="0">
                <a:latin typeface="Sylfaen"/>
                <a:cs typeface="Sylfaen"/>
              </a:rPr>
              <a:t>Փ </a:t>
            </a:r>
            <a:r>
              <a:rPr sz="1200" spc="-5" dirty="0">
                <a:latin typeface="Times New Roman"/>
                <a:cs typeface="Times New Roman"/>
              </a:rPr>
              <a:t>bridge type rectifier. </a:t>
            </a:r>
            <a:r>
              <a:rPr sz="1200" dirty="0">
                <a:latin typeface="Times New Roman"/>
                <a:cs typeface="Times New Roman"/>
              </a:rPr>
              <a:t>1-</a:t>
            </a:r>
            <a:r>
              <a:rPr sz="1200" dirty="0">
                <a:latin typeface="Sylfaen"/>
                <a:cs typeface="Sylfaen"/>
              </a:rPr>
              <a:t>Փ </a:t>
            </a:r>
            <a:r>
              <a:rPr sz="1200" spc="-5" dirty="0">
                <a:latin typeface="Times New Roman"/>
                <a:cs typeface="Times New Roman"/>
              </a:rPr>
              <a:t>bridge type rectifier </a:t>
            </a:r>
            <a:r>
              <a:rPr sz="1200" dirty="0">
                <a:latin typeface="Times New Roman"/>
                <a:cs typeface="Times New Roman"/>
              </a:rPr>
              <a:t>are  </a:t>
            </a:r>
            <a:r>
              <a:rPr sz="1200" spc="-5" dirty="0">
                <a:latin typeface="Times New Roman"/>
                <a:cs typeface="Times New Roman"/>
              </a:rPr>
              <a:t>classified as </a:t>
            </a:r>
            <a:r>
              <a:rPr sz="1200" dirty="0">
                <a:latin typeface="Times New Roman"/>
                <a:cs typeface="Times New Roman"/>
              </a:rPr>
              <a:t>1-</a:t>
            </a:r>
            <a:r>
              <a:rPr sz="1200" dirty="0">
                <a:latin typeface="Sylfaen"/>
                <a:cs typeface="Sylfaen"/>
              </a:rPr>
              <a:t>Փ </a:t>
            </a:r>
            <a:r>
              <a:rPr sz="1200" spc="-5" dirty="0">
                <a:latin typeface="Times New Roman"/>
                <a:cs typeface="Times New Roman"/>
              </a:rPr>
              <a:t>half </a:t>
            </a:r>
            <a:r>
              <a:rPr sz="1200" dirty="0">
                <a:latin typeface="Times New Roman"/>
                <a:cs typeface="Times New Roman"/>
              </a:rPr>
              <a:t>controlled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1-</a:t>
            </a:r>
            <a:r>
              <a:rPr sz="1200" dirty="0">
                <a:latin typeface="Sylfaen"/>
                <a:cs typeface="Sylfaen"/>
              </a:rPr>
              <a:t>Փ </a:t>
            </a:r>
            <a:r>
              <a:rPr sz="1200" dirty="0">
                <a:latin typeface="Times New Roman"/>
                <a:cs typeface="Times New Roman"/>
              </a:rPr>
              <a:t>full controlled </a:t>
            </a:r>
            <a:r>
              <a:rPr sz="1200" spc="-5" dirty="0">
                <a:latin typeface="Times New Roman"/>
                <a:cs typeface="Times New Roman"/>
              </a:rPr>
              <a:t>rectifier. 3-</a:t>
            </a:r>
            <a:r>
              <a:rPr sz="1200" spc="-5" dirty="0">
                <a:latin typeface="Sylfaen"/>
                <a:cs typeface="Sylfaen"/>
              </a:rPr>
              <a:t>Փ </a:t>
            </a:r>
            <a:r>
              <a:rPr sz="1200" dirty="0">
                <a:latin typeface="Times New Roman"/>
                <a:cs typeface="Times New Roman"/>
              </a:rPr>
              <a:t>full </a:t>
            </a:r>
            <a:r>
              <a:rPr sz="1200" spc="-5" dirty="0">
                <a:latin typeface="Times New Roman"/>
                <a:cs typeface="Times New Roman"/>
              </a:rPr>
              <a:t>wave rectifier </a:t>
            </a:r>
            <a:r>
              <a:rPr sz="1200" dirty="0">
                <a:latin typeface="Times New Roman"/>
                <a:cs typeface="Times New Roman"/>
              </a:rPr>
              <a:t>are  </a:t>
            </a:r>
            <a:r>
              <a:rPr sz="1200" spc="-5" dirty="0">
                <a:latin typeface="Times New Roman"/>
                <a:cs typeface="Times New Roman"/>
              </a:rPr>
              <a:t>again </a:t>
            </a:r>
            <a:r>
              <a:rPr sz="1200" dirty="0">
                <a:latin typeface="Times New Roman"/>
                <a:cs typeface="Times New Roman"/>
              </a:rPr>
              <a:t>classified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3-</a:t>
            </a:r>
            <a:r>
              <a:rPr sz="1200" dirty="0">
                <a:latin typeface="Sylfaen"/>
                <a:cs typeface="Sylfaen"/>
              </a:rPr>
              <a:t>Փ </a:t>
            </a:r>
            <a:r>
              <a:rPr sz="1200" dirty="0">
                <a:latin typeface="Times New Roman"/>
                <a:cs typeface="Times New Roman"/>
              </a:rPr>
              <a:t>mid point </a:t>
            </a:r>
            <a:r>
              <a:rPr sz="1200" spc="-5" dirty="0">
                <a:latin typeface="Times New Roman"/>
                <a:cs typeface="Times New Roman"/>
              </a:rPr>
              <a:t>type and </a:t>
            </a:r>
            <a:r>
              <a:rPr sz="1200" dirty="0">
                <a:latin typeface="Times New Roman"/>
                <a:cs typeface="Times New Roman"/>
              </a:rPr>
              <a:t>3-</a:t>
            </a:r>
            <a:r>
              <a:rPr sz="1200" dirty="0">
                <a:latin typeface="Sylfaen"/>
                <a:cs typeface="Sylfaen"/>
              </a:rPr>
              <a:t>Փ </a:t>
            </a:r>
            <a:r>
              <a:rPr sz="1200" spc="-5" dirty="0">
                <a:latin typeface="Times New Roman"/>
                <a:cs typeface="Times New Roman"/>
              </a:rPr>
              <a:t>bridge </a:t>
            </a:r>
            <a:r>
              <a:rPr sz="1200" dirty="0">
                <a:latin typeface="Times New Roman"/>
                <a:cs typeface="Times New Roman"/>
              </a:rPr>
              <a:t>type </a:t>
            </a:r>
            <a:r>
              <a:rPr sz="1200" spc="-5" dirty="0">
                <a:latin typeface="Times New Roman"/>
                <a:cs typeface="Times New Roman"/>
              </a:rPr>
              <a:t>rectifier. </a:t>
            </a:r>
            <a:r>
              <a:rPr sz="1200" dirty="0">
                <a:latin typeface="Times New Roman"/>
                <a:cs typeface="Times New Roman"/>
              </a:rPr>
              <a:t>3-</a:t>
            </a:r>
            <a:r>
              <a:rPr sz="1200" dirty="0">
                <a:latin typeface="Sylfaen"/>
                <a:cs typeface="Sylfaen"/>
              </a:rPr>
              <a:t>Փ </a:t>
            </a:r>
            <a:r>
              <a:rPr sz="1200" spc="-5" dirty="0">
                <a:latin typeface="Times New Roman"/>
                <a:cs typeface="Times New Roman"/>
              </a:rPr>
              <a:t>bridge </a:t>
            </a:r>
            <a:r>
              <a:rPr sz="1200" dirty="0">
                <a:latin typeface="Times New Roman"/>
                <a:cs typeface="Times New Roman"/>
              </a:rPr>
              <a:t>type </a:t>
            </a:r>
            <a:r>
              <a:rPr sz="1200" spc="-5" dirty="0">
                <a:latin typeface="Times New Roman"/>
                <a:cs typeface="Times New Roman"/>
              </a:rPr>
              <a:t>rectifier  are </a:t>
            </a:r>
            <a:r>
              <a:rPr sz="1200" dirty="0">
                <a:latin typeface="Times New Roman"/>
                <a:cs typeface="Times New Roman"/>
              </a:rPr>
              <a:t>again divided </a:t>
            </a:r>
            <a:r>
              <a:rPr sz="1200" spc="-10" dirty="0">
                <a:latin typeface="Times New Roman"/>
                <a:cs typeface="Times New Roman"/>
              </a:rPr>
              <a:t>as </a:t>
            </a:r>
            <a:r>
              <a:rPr sz="1200" spc="-5" dirty="0">
                <a:latin typeface="Times New Roman"/>
                <a:cs typeface="Times New Roman"/>
              </a:rPr>
              <a:t>3-</a:t>
            </a:r>
            <a:r>
              <a:rPr sz="1200" spc="-5" dirty="0">
                <a:latin typeface="Sylfaen"/>
                <a:cs typeface="Sylfaen"/>
              </a:rPr>
              <a:t>Փ </a:t>
            </a:r>
            <a:r>
              <a:rPr sz="1200" spc="-5" dirty="0">
                <a:latin typeface="Times New Roman"/>
                <a:cs typeface="Times New Roman"/>
              </a:rPr>
              <a:t>half controlled rectifier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3-</a:t>
            </a:r>
            <a:r>
              <a:rPr sz="1200" spc="-5" dirty="0">
                <a:latin typeface="Sylfaen"/>
                <a:cs typeface="Sylfaen"/>
              </a:rPr>
              <a:t>Փ </a:t>
            </a:r>
            <a:r>
              <a:rPr sz="1200" dirty="0">
                <a:latin typeface="Times New Roman"/>
                <a:cs typeface="Times New Roman"/>
              </a:rPr>
              <a:t>full </a:t>
            </a:r>
            <a:r>
              <a:rPr sz="1200" spc="-5" dirty="0">
                <a:latin typeface="Times New Roman"/>
                <a:cs typeface="Times New Roman"/>
              </a:rPr>
              <a:t>controlled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rectifier.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140"/>
              </a:spcBef>
            </a:pP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Single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phase half wave circuit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with R-L</a:t>
            </a:r>
            <a:r>
              <a:rPr sz="1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load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504" y="7643240"/>
            <a:ext cx="5882640" cy="1957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68580">
              <a:lnSpc>
                <a:spcPct val="1117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Output </a:t>
            </a:r>
            <a:r>
              <a:rPr sz="1200" spc="-5" dirty="0">
                <a:latin typeface="Times New Roman"/>
                <a:cs typeface="Times New Roman"/>
              </a:rPr>
              <a:t>current </a:t>
            </a:r>
            <a:r>
              <a:rPr sz="1200" spc="20" dirty="0">
                <a:latin typeface="Cambria Math"/>
                <a:cs typeface="Cambria Math"/>
              </a:rPr>
              <a:t>𝑖</a:t>
            </a:r>
            <a:r>
              <a:rPr sz="1275" spc="30" baseline="-16339" dirty="0">
                <a:latin typeface="Cambria Math"/>
                <a:cs typeface="Cambria Math"/>
              </a:rPr>
              <a:t>𝑜 </a:t>
            </a:r>
            <a:r>
              <a:rPr sz="1200" spc="-5" dirty="0">
                <a:latin typeface="Times New Roman"/>
                <a:cs typeface="Times New Roman"/>
              </a:rPr>
              <a:t>rises gradually. After </a:t>
            </a:r>
            <a:r>
              <a:rPr sz="1200" dirty="0">
                <a:latin typeface="Times New Roman"/>
                <a:cs typeface="Times New Roman"/>
              </a:rPr>
              <a:t>some time </a:t>
            </a:r>
            <a:r>
              <a:rPr sz="1200" spc="20" dirty="0">
                <a:latin typeface="Cambria Math"/>
                <a:cs typeface="Cambria Math"/>
              </a:rPr>
              <a:t>𝑖</a:t>
            </a:r>
            <a:r>
              <a:rPr sz="1275" spc="30" baseline="-16339" dirty="0">
                <a:latin typeface="Cambria Math"/>
                <a:cs typeface="Cambria Math"/>
              </a:rPr>
              <a:t>𝑜 </a:t>
            </a:r>
            <a:r>
              <a:rPr sz="1200" spc="-5" dirty="0">
                <a:latin typeface="Times New Roman"/>
                <a:cs typeface="Times New Roman"/>
              </a:rPr>
              <a:t>reaches </a:t>
            </a:r>
            <a:r>
              <a:rPr sz="1200" dirty="0">
                <a:latin typeface="Times New Roman"/>
                <a:cs typeface="Times New Roman"/>
              </a:rPr>
              <a:t>a maximum </a:t>
            </a:r>
            <a:r>
              <a:rPr sz="1200" spc="-5" dirty="0">
                <a:latin typeface="Times New Roman"/>
                <a:cs typeface="Times New Roman"/>
              </a:rPr>
              <a:t>value and </a:t>
            </a:r>
            <a:r>
              <a:rPr sz="1200" dirty="0">
                <a:latin typeface="Times New Roman"/>
                <a:cs typeface="Times New Roman"/>
              </a:rPr>
              <a:t>then  </a:t>
            </a:r>
            <a:r>
              <a:rPr sz="1200" spc="-5" dirty="0">
                <a:latin typeface="Times New Roman"/>
                <a:cs typeface="Times New Roman"/>
              </a:rPr>
              <a:t>begins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decrease.</a:t>
            </a:r>
            <a:endParaRPr sz="1200">
              <a:latin typeface="Times New Roman"/>
              <a:cs typeface="Times New Roman"/>
            </a:endParaRPr>
          </a:p>
          <a:p>
            <a:pPr marL="76200" marR="69215">
              <a:lnSpc>
                <a:spcPct val="111700"/>
              </a:lnSpc>
              <a:spcBef>
                <a:spcPts val="985"/>
              </a:spcBef>
            </a:pPr>
            <a:r>
              <a:rPr sz="1200" spc="-5" dirty="0">
                <a:latin typeface="Times New Roman"/>
                <a:cs typeface="Times New Roman"/>
              </a:rPr>
              <a:t>At π, </a:t>
            </a:r>
            <a:r>
              <a:rPr sz="1200" spc="5" dirty="0">
                <a:latin typeface="Cambria Math"/>
                <a:cs typeface="Cambria Math"/>
              </a:rPr>
              <a:t>𝑣</a:t>
            </a:r>
            <a:r>
              <a:rPr sz="1275" spc="7" baseline="-16339" dirty="0">
                <a:latin typeface="Cambria Math"/>
                <a:cs typeface="Cambria Math"/>
              </a:rPr>
              <a:t>𝑜</a:t>
            </a:r>
            <a:r>
              <a:rPr sz="1200" spc="5" dirty="0">
                <a:latin typeface="Times New Roman"/>
                <a:cs typeface="Times New Roman"/>
              </a:rPr>
              <a:t>=0 </a:t>
            </a:r>
            <a:r>
              <a:rPr sz="1200" dirty="0">
                <a:latin typeface="Times New Roman"/>
                <a:cs typeface="Times New Roman"/>
              </a:rPr>
              <a:t>but </a:t>
            </a:r>
            <a:r>
              <a:rPr sz="1200" spc="20" dirty="0">
                <a:latin typeface="Cambria Math"/>
                <a:cs typeface="Cambria Math"/>
              </a:rPr>
              <a:t>𝑖</a:t>
            </a:r>
            <a:r>
              <a:rPr sz="1275" spc="30" baseline="-16339" dirty="0">
                <a:latin typeface="Cambria Math"/>
                <a:cs typeface="Cambria Math"/>
              </a:rPr>
              <a:t>𝑜 </a:t>
            </a:r>
            <a:r>
              <a:rPr sz="1200" dirty="0">
                <a:latin typeface="Times New Roman"/>
                <a:cs typeface="Times New Roman"/>
              </a:rPr>
              <a:t>is not zero </a:t>
            </a:r>
            <a:r>
              <a:rPr sz="1200" spc="-5" dirty="0">
                <a:latin typeface="Times New Roman"/>
                <a:cs typeface="Times New Roman"/>
              </a:rPr>
              <a:t>because </a:t>
            </a:r>
            <a:r>
              <a:rPr sz="1200" dirty="0">
                <a:latin typeface="Times New Roman"/>
                <a:cs typeface="Times New Roman"/>
              </a:rPr>
              <a:t>of the load </a:t>
            </a:r>
            <a:r>
              <a:rPr sz="1200" spc="-5" dirty="0">
                <a:latin typeface="Times New Roman"/>
                <a:cs typeface="Times New Roman"/>
              </a:rPr>
              <a:t>inductance </a:t>
            </a:r>
            <a:r>
              <a:rPr sz="1200" spc="-10" dirty="0">
                <a:latin typeface="Times New Roman"/>
                <a:cs typeface="Times New Roman"/>
              </a:rPr>
              <a:t>L. </a:t>
            </a:r>
            <a:r>
              <a:rPr sz="1200" spc="-5" dirty="0">
                <a:latin typeface="Times New Roman"/>
                <a:cs typeface="Times New Roman"/>
              </a:rPr>
              <a:t>After </a:t>
            </a:r>
            <a:r>
              <a:rPr sz="1200" dirty="0">
                <a:latin typeface="Times New Roman"/>
                <a:cs typeface="Times New Roman"/>
              </a:rPr>
              <a:t>π </a:t>
            </a:r>
            <a:r>
              <a:rPr sz="1200" spc="-5" dirty="0">
                <a:latin typeface="Times New Roman"/>
                <a:cs typeface="Times New Roman"/>
              </a:rPr>
              <a:t>interval </a:t>
            </a:r>
            <a:r>
              <a:rPr sz="1200" dirty="0">
                <a:latin typeface="Times New Roman"/>
                <a:cs typeface="Times New Roman"/>
              </a:rPr>
              <a:t>SCR is </a:t>
            </a:r>
            <a:r>
              <a:rPr sz="1200" spc="-5" dirty="0">
                <a:latin typeface="Times New Roman"/>
                <a:cs typeface="Times New Roman"/>
              </a:rPr>
              <a:t>reverse  biased </a:t>
            </a:r>
            <a:r>
              <a:rPr sz="1200" dirty="0">
                <a:latin typeface="Times New Roman"/>
                <a:cs typeface="Times New Roman"/>
              </a:rPr>
              <a:t>but </a:t>
            </a:r>
            <a:r>
              <a:rPr sz="1200" spc="-5" dirty="0">
                <a:latin typeface="Times New Roman"/>
                <a:cs typeface="Times New Roman"/>
              </a:rPr>
              <a:t>load current is </a:t>
            </a:r>
            <a:r>
              <a:rPr sz="1200" dirty="0">
                <a:latin typeface="Times New Roman"/>
                <a:cs typeface="Times New Roman"/>
              </a:rPr>
              <a:t>not </a:t>
            </a:r>
            <a:r>
              <a:rPr sz="1200" spc="-5" dirty="0">
                <a:latin typeface="Times New Roman"/>
                <a:cs typeface="Times New Roman"/>
              </a:rPr>
              <a:t>less </a:t>
            </a:r>
            <a:r>
              <a:rPr sz="1200" dirty="0">
                <a:latin typeface="Times New Roman"/>
                <a:cs typeface="Times New Roman"/>
              </a:rPr>
              <a:t>then the holding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current.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At β&gt;π, </a:t>
            </a:r>
            <a:r>
              <a:rPr sz="1200" spc="20" dirty="0">
                <a:latin typeface="Cambria Math"/>
                <a:cs typeface="Cambria Math"/>
              </a:rPr>
              <a:t>𝑖</a:t>
            </a:r>
            <a:r>
              <a:rPr sz="1275" spc="30" baseline="-16339" dirty="0">
                <a:latin typeface="Cambria Math"/>
                <a:cs typeface="Cambria Math"/>
              </a:rPr>
              <a:t>𝑜 </a:t>
            </a:r>
            <a:r>
              <a:rPr sz="1200" spc="-5" dirty="0">
                <a:latin typeface="Times New Roman"/>
                <a:cs typeface="Times New Roman"/>
              </a:rPr>
              <a:t>reduces </a:t>
            </a:r>
            <a:r>
              <a:rPr sz="1200" dirty="0">
                <a:latin typeface="Times New Roman"/>
                <a:cs typeface="Times New Roman"/>
              </a:rPr>
              <a:t>to zero </a:t>
            </a:r>
            <a:r>
              <a:rPr sz="1200" spc="-5" dirty="0">
                <a:latin typeface="Times New Roman"/>
                <a:cs typeface="Times New Roman"/>
              </a:rPr>
              <a:t>and SCR is turned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off.</a:t>
            </a:r>
            <a:endParaRPr sz="1200">
              <a:latin typeface="Times New Roman"/>
              <a:cs typeface="Times New Roman"/>
            </a:endParaRPr>
          </a:p>
          <a:p>
            <a:pPr marL="76200" marR="4093845">
              <a:lnSpc>
                <a:spcPct val="179100"/>
              </a:lnSpc>
              <a:spcBef>
                <a:spcPts val="15"/>
              </a:spcBef>
            </a:pPr>
            <a:r>
              <a:rPr sz="1200" spc="-5" dirty="0">
                <a:latin typeface="Times New Roman"/>
                <a:cs typeface="Times New Roman"/>
              </a:rPr>
              <a:t>At 2π+β </a:t>
            </a:r>
            <a:r>
              <a:rPr sz="1200" dirty="0">
                <a:latin typeface="Times New Roman"/>
                <a:cs typeface="Times New Roman"/>
              </a:rPr>
              <a:t>SCR </a:t>
            </a:r>
            <a:r>
              <a:rPr sz="1200" spc="-5" dirty="0">
                <a:latin typeface="Times New Roman"/>
                <a:cs typeface="Times New Roman"/>
              </a:rPr>
              <a:t>triggers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again  α is the </a:t>
            </a:r>
            <a:r>
              <a:rPr sz="1200" spc="-5" dirty="0">
                <a:latin typeface="Times New Roman"/>
                <a:cs typeface="Times New Roman"/>
              </a:rPr>
              <a:t>firing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angle.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704" y="3505199"/>
            <a:ext cx="5525389" cy="4016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904" y="887983"/>
            <a:ext cx="1878964" cy="1891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β is the extinction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angle.</a:t>
            </a:r>
            <a:endParaRPr sz="1200">
              <a:latin typeface="Times New Roman"/>
              <a:cs typeface="Times New Roman"/>
            </a:endParaRPr>
          </a:p>
          <a:p>
            <a:pPr marL="71755">
              <a:lnSpc>
                <a:spcPct val="100000"/>
              </a:lnSpc>
              <a:spcBef>
                <a:spcPts val="1095"/>
              </a:spcBef>
            </a:pPr>
            <a:r>
              <a:rPr sz="1150" i="1" spc="50" dirty="0">
                <a:latin typeface="Times New Roman"/>
                <a:cs typeface="Times New Roman"/>
              </a:rPr>
              <a:t>v</a:t>
            </a:r>
            <a:r>
              <a:rPr sz="1150" i="1" spc="-35" dirty="0">
                <a:latin typeface="Times New Roman"/>
                <a:cs typeface="Times New Roman"/>
              </a:rPr>
              <a:t> </a:t>
            </a:r>
            <a:r>
              <a:rPr sz="1150" spc="60" dirty="0">
                <a:latin typeface="Symbol"/>
                <a:cs typeface="Symbol"/>
              </a:rPr>
              <a:t>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250" i="1" spc="5" dirty="0">
                <a:latin typeface="Symbol"/>
                <a:cs typeface="Symbol"/>
              </a:rPr>
              <a:t></a:t>
            </a:r>
            <a:r>
              <a:rPr sz="1250" i="1" spc="-5" dirty="0">
                <a:latin typeface="Times New Roman"/>
                <a:cs typeface="Times New Roman"/>
              </a:rPr>
              <a:t> </a:t>
            </a:r>
            <a:r>
              <a:rPr sz="1150" spc="70" dirty="0">
                <a:latin typeface="Symbol"/>
                <a:cs typeface="Symbol"/>
              </a:rPr>
              <a:t></a:t>
            </a:r>
            <a:r>
              <a:rPr sz="1250" i="1" spc="70" dirty="0">
                <a:latin typeface="Symbol"/>
                <a:cs typeface="Symbol"/>
              </a:rPr>
              <a:t></a:t>
            </a:r>
            <a:r>
              <a:rPr sz="1250" i="1" spc="35" dirty="0">
                <a:latin typeface="Times New Roman"/>
                <a:cs typeface="Times New Roman"/>
              </a:rPr>
              <a:t> </a:t>
            </a:r>
            <a:r>
              <a:rPr sz="1150" spc="60" dirty="0">
                <a:latin typeface="Symbol"/>
                <a:cs typeface="Symbol"/>
              </a:rPr>
              <a:t></a:t>
            </a:r>
            <a:r>
              <a:rPr sz="1150" spc="-70" dirty="0">
                <a:latin typeface="Times New Roman"/>
                <a:cs typeface="Times New Roman"/>
              </a:rPr>
              <a:t> </a:t>
            </a:r>
            <a:r>
              <a:rPr sz="1150" i="1" spc="20" dirty="0">
                <a:latin typeface="Times New Roman"/>
                <a:cs typeface="Times New Roman"/>
              </a:rPr>
              <a:t>conduction</a:t>
            </a:r>
            <a:r>
              <a:rPr sz="1150" i="1" spc="25" dirty="0">
                <a:latin typeface="Times New Roman"/>
                <a:cs typeface="Times New Roman"/>
              </a:rPr>
              <a:t> angle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Analysis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mbria Math"/>
                <a:cs typeface="Cambria Math"/>
              </a:rPr>
              <a:t>𝑉</a:t>
            </a:r>
            <a:r>
              <a:rPr sz="1275" spc="-15" baseline="-16339" dirty="0">
                <a:latin typeface="Cambria Math"/>
                <a:cs typeface="Cambria Math"/>
              </a:rPr>
              <a:t>𝑇</a:t>
            </a:r>
            <a:r>
              <a:rPr sz="1200" spc="-10" dirty="0">
                <a:latin typeface="Cambria Math"/>
                <a:cs typeface="Cambria Math"/>
              </a:rPr>
              <a:t>.</a:t>
            </a:r>
            <a:endParaRPr sz="1200">
              <a:latin typeface="Cambria Math"/>
              <a:cs typeface="Cambria Math"/>
            </a:endParaRPr>
          </a:p>
          <a:p>
            <a:pPr marL="50800" marR="104139">
              <a:lnSpc>
                <a:spcPct val="181700"/>
              </a:lnSpc>
              <a:spcBef>
                <a:spcPts val="15"/>
              </a:spcBef>
            </a:pP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dirty="0">
                <a:latin typeface="Cambria Math"/>
                <a:cs typeface="Cambria Math"/>
              </a:rPr>
              <a:t>𝜔𝑡 = </a:t>
            </a:r>
            <a:r>
              <a:rPr sz="1200" i="1" spc="-30" dirty="0">
                <a:latin typeface="Times New Roman"/>
                <a:cs typeface="Times New Roman"/>
              </a:rPr>
              <a:t>𝐼</a:t>
            </a:r>
            <a:r>
              <a:rPr sz="1200" spc="-30" dirty="0">
                <a:latin typeface="Times New Roman"/>
                <a:cs typeface="Times New Roman"/>
              </a:rPr>
              <a:t>,</a:t>
            </a:r>
            <a:r>
              <a:rPr sz="1200" spc="-30" dirty="0">
                <a:latin typeface="Cambria Math"/>
                <a:cs typeface="Cambria Math"/>
              </a:rPr>
              <a:t>𝑉</a:t>
            </a:r>
            <a:r>
              <a:rPr sz="1275" spc="-44" baseline="-16339" dirty="0">
                <a:latin typeface="Cambria Math"/>
                <a:cs typeface="Cambria Math"/>
              </a:rPr>
              <a:t>𝑇 </a:t>
            </a:r>
            <a:r>
              <a:rPr sz="1200" dirty="0">
                <a:latin typeface="Cambria Math"/>
                <a:cs typeface="Cambria Math"/>
              </a:rPr>
              <a:t>= </a:t>
            </a:r>
            <a:r>
              <a:rPr sz="1200" spc="-25" dirty="0">
                <a:latin typeface="Cambria Math"/>
                <a:cs typeface="Cambria Math"/>
              </a:rPr>
              <a:t>𝑉</a:t>
            </a:r>
            <a:r>
              <a:rPr sz="1275" spc="-37" baseline="-16339" dirty="0">
                <a:latin typeface="Cambria Math"/>
                <a:cs typeface="Cambria Math"/>
              </a:rPr>
              <a:t>𝑚</a:t>
            </a:r>
            <a:r>
              <a:rPr sz="1200" spc="-25" dirty="0">
                <a:latin typeface="Cambria Math"/>
                <a:cs typeface="Cambria Math"/>
              </a:rPr>
              <a:t>𝑠𝑖𝑛</a:t>
            </a:r>
            <a:r>
              <a:rPr sz="1200" i="1" spc="-25" dirty="0">
                <a:latin typeface="Times New Roman"/>
                <a:cs typeface="Times New Roman"/>
              </a:rPr>
              <a:t>𝐼  </a:t>
            </a:r>
            <a:r>
              <a:rPr sz="1200" spc="-5" dirty="0">
                <a:latin typeface="Times New Roman"/>
                <a:cs typeface="Times New Roman"/>
              </a:rPr>
              <a:t>During </a:t>
            </a:r>
            <a:r>
              <a:rPr sz="1200" dirty="0">
                <a:latin typeface="Cambria Math"/>
                <a:cs typeface="Cambria Math"/>
              </a:rPr>
              <a:t>= </a:t>
            </a:r>
            <a:r>
              <a:rPr sz="1200" i="1" dirty="0">
                <a:latin typeface="Times New Roman"/>
                <a:cs typeface="Times New Roman"/>
              </a:rPr>
              <a:t>𝐼 </a:t>
            </a:r>
            <a:r>
              <a:rPr sz="1200" spc="-5" dirty="0">
                <a:latin typeface="Cambria Math"/>
                <a:cs typeface="Cambria Math"/>
              </a:rPr>
              <a:t>𝑡𝑜 </a:t>
            </a:r>
            <a:r>
              <a:rPr sz="1200" i="1" dirty="0">
                <a:latin typeface="Times New Roman"/>
                <a:cs typeface="Times New Roman"/>
              </a:rPr>
              <a:t>𝐼 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0" dirty="0">
                <a:latin typeface="Cambria Math"/>
                <a:cs typeface="Cambria Math"/>
              </a:rPr>
              <a:t>𝑉</a:t>
            </a:r>
            <a:r>
              <a:rPr sz="1275" spc="-75" baseline="-16339" dirty="0">
                <a:latin typeface="Cambria Math"/>
                <a:cs typeface="Cambria Math"/>
              </a:rPr>
              <a:t>𝑇 </a:t>
            </a:r>
            <a:r>
              <a:rPr sz="1200" dirty="0">
                <a:latin typeface="Cambria Math"/>
                <a:cs typeface="Cambria Math"/>
              </a:rPr>
              <a:t>= </a:t>
            </a:r>
            <a:r>
              <a:rPr sz="1200" spc="-5" dirty="0">
                <a:latin typeface="Cambria Math"/>
                <a:cs typeface="Cambria Math"/>
              </a:rPr>
              <a:t>0</a:t>
            </a:r>
            <a:r>
              <a:rPr sz="1200" spc="-5" dirty="0">
                <a:latin typeface="Times New Roman"/>
                <a:cs typeface="Times New Roman"/>
              </a:rPr>
              <a:t>;  </a:t>
            </a:r>
            <a:r>
              <a:rPr sz="1200" dirty="0">
                <a:latin typeface="Times New Roman"/>
                <a:cs typeface="Times New Roman"/>
              </a:rPr>
              <a:t>When </a:t>
            </a:r>
            <a:r>
              <a:rPr sz="1200" dirty="0">
                <a:latin typeface="Cambria Math"/>
                <a:cs typeface="Cambria Math"/>
              </a:rPr>
              <a:t>= </a:t>
            </a:r>
            <a:r>
              <a:rPr sz="1200" i="1" dirty="0">
                <a:latin typeface="Times New Roman"/>
                <a:cs typeface="Times New Roman"/>
              </a:rPr>
              <a:t>𝐼 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0" dirty="0">
                <a:latin typeface="Cambria Math"/>
                <a:cs typeface="Cambria Math"/>
              </a:rPr>
              <a:t>𝑉</a:t>
            </a:r>
            <a:r>
              <a:rPr sz="1275" spc="-75" baseline="-16339" dirty="0">
                <a:latin typeface="Cambria Math"/>
                <a:cs typeface="Cambria Math"/>
              </a:rPr>
              <a:t>𝑇 </a:t>
            </a:r>
            <a:r>
              <a:rPr sz="1200" dirty="0">
                <a:latin typeface="Cambria Math"/>
                <a:cs typeface="Cambria Math"/>
              </a:rPr>
              <a:t>=</a:t>
            </a:r>
            <a:r>
              <a:rPr sz="1200" spc="30" dirty="0">
                <a:latin typeface="Cambria Math"/>
                <a:cs typeface="Cambria Math"/>
              </a:rPr>
              <a:t> </a:t>
            </a:r>
            <a:r>
              <a:rPr sz="1200" spc="-20" dirty="0">
                <a:latin typeface="Cambria Math"/>
                <a:cs typeface="Cambria Math"/>
              </a:rPr>
              <a:t>𝑉</a:t>
            </a:r>
            <a:r>
              <a:rPr sz="1275" spc="-30" baseline="-16339" dirty="0">
                <a:latin typeface="Cambria Math"/>
                <a:cs typeface="Cambria Math"/>
              </a:rPr>
              <a:t>𝑚</a:t>
            </a:r>
            <a:r>
              <a:rPr sz="1200" spc="-20" dirty="0">
                <a:latin typeface="Cambria Math"/>
                <a:cs typeface="Cambria Math"/>
              </a:rPr>
              <a:t>𝑠𝑖𝑛</a:t>
            </a:r>
            <a:r>
              <a:rPr sz="1200" i="1" spc="-20" dirty="0">
                <a:latin typeface="Times New Roman"/>
                <a:cs typeface="Times New Roman"/>
              </a:rPr>
              <a:t>𝐼</a:t>
            </a:r>
            <a:r>
              <a:rPr sz="1200" spc="-20" dirty="0"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62418" y="3128330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4">
                <a:moveTo>
                  <a:pt x="0" y="0"/>
                </a:moveTo>
                <a:lnTo>
                  <a:pt x="189706" y="0"/>
                </a:lnTo>
              </a:path>
            </a:pathLst>
          </a:custGeom>
          <a:ln w="74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5655" y="2993715"/>
            <a:ext cx="949325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150" i="1" spc="15" dirty="0">
                <a:latin typeface="Times New Roman"/>
                <a:cs typeface="Times New Roman"/>
              </a:rPr>
              <a:t>V</a:t>
            </a:r>
            <a:r>
              <a:rPr sz="975" i="1" spc="22" baseline="-25641" dirty="0">
                <a:latin typeface="Times New Roman"/>
                <a:cs typeface="Times New Roman"/>
              </a:rPr>
              <a:t>m </a:t>
            </a:r>
            <a:r>
              <a:rPr sz="1150" spc="25" dirty="0">
                <a:latin typeface="Times New Roman"/>
                <a:cs typeface="Times New Roman"/>
              </a:rPr>
              <a:t>sin </a:t>
            </a:r>
            <a:r>
              <a:rPr sz="1250" i="1" dirty="0">
                <a:latin typeface="Symbol"/>
                <a:cs typeface="Symbol"/>
              </a:rPr>
              <a:t></a:t>
            </a:r>
            <a:r>
              <a:rPr sz="1150" i="1" dirty="0">
                <a:latin typeface="Times New Roman"/>
                <a:cs typeface="Times New Roman"/>
              </a:rPr>
              <a:t>t </a:t>
            </a:r>
            <a:r>
              <a:rPr sz="1150" spc="40" dirty="0">
                <a:latin typeface="Symbol"/>
                <a:cs typeface="Symbol"/>
              </a:rPr>
              <a:t></a:t>
            </a:r>
            <a:r>
              <a:rPr sz="1150" spc="-145" dirty="0">
                <a:latin typeface="Times New Roman"/>
                <a:cs typeface="Times New Roman"/>
              </a:rPr>
              <a:t> </a:t>
            </a:r>
            <a:r>
              <a:rPr sz="1150" i="1" spc="10" dirty="0">
                <a:latin typeface="Times New Roman"/>
                <a:cs typeface="Times New Roman"/>
              </a:rPr>
              <a:t>Ri</a:t>
            </a:r>
            <a:r>
              <a:rPr sz="975" spc="15" baseline="-25641" dirty="0">
                <a:latin typeface="Times New Roman"/>
                <a:cs typeface="Times New Roman"/>
              </a:rPr>
              <a:t>0</a:t>
            </a:r>
            <a:endParaRPr sz="975" baseline="-25641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8114" y="2871833"/>
            <a:ext cx="471805" cy="45529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53670" indent="-116205">
              <a:lnSpc>
                <a:spcPct val="100000"/>
              </a:lnSpc>
              <a:spcBef>
                <a:spcPts val="405"/>
              </a:spcBef>
              <a:buFont typeface="Symbol"/>
              <a:buChar char=""/>
              <a:tabLst>
                <a:tab pos="154305" algn="l"/>
              </a:tabLst>
            </a:pPr>
            <a:r>
              <a:rPr sz="1725" i="1" spc="60" baseline="-36231" dirty="0">
                <a:latin typeface="Times New Roman"/>
                <a:cs typeface="Times New Roman"/>
              </a:rPr>
              <a:t>L</a:t>
            </a:r>
            <a:r>
              <a:rPr sz="1725" i="1" spc="-112" baseline="-36231" dirty="0">
                <a:latin typeface="Times New Roman"/>
                <a:cs typeface="Times New Roman"/>
              </a:rPr>
              <a:t> </a:t>
            </a:r>
            <a:r>
              <a:rPr sz="1150" i="1" spc="10" dirty="0">
                <a:latin typeface="Times New Roman"/>
                <a:cs typeface="Times New Roman"/>
              </a:rPr>
              <a:t>di</a:t>
            </a:r>
            <a:r>
              <a:rPr sz="975" spc="15" baseline="-25641" dirty="0">
                <a:latin typeface="Times New Roman"/>
                <a:cs typeface="Times New Roman"/>
              </a:rPr>
              <a:t>0</a:t>
            </a:r>
            <a:endParaRPr sz="975" baseline="-25641">
              <a:latin typeface="Times New Roman"/>
              <a:cs typeface="Times New Roman"/>
            </a:endParaRPr>
          </a:p>
          <a:p>
            <a:pPr marL="296545">
              <a:lnSpc>
                <a:spcPct val="100000"/>
              </a:lnSpc>
              <a:spcBef>
                <a:spcPts val="310"/>
              </a:spcBef>
            </a:pPr>
            <a:r>
              <a:rPr sz="1150" i="1" spc="15" dirty="0">
                <a:latin typeface="Times New Roman"/>
                <a:cs typeface="Times New Roman"/>
              </a:rPr>
              <a:t>dt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8022" y="3810297"/>
            <a:ext cx="37465" cy="66675"/>
          </a:xfrm>
          <a:custGeom>
            <a:avLst/>
            <a:gdLst/>
            <a:ahLst/>
            <a:cxnLst/>
            <a:rect l="l" t="t" r="r" b="b"/>
            <a:pathLst>
              <a:path w="37465" h="66675">
                <a:moveTo>
                  <a:pt x="0" y="0"/>
                </a:moveTo>
                <a:lnTo>
                  <a:pt x="36871" y="6650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4893" y="3701431"/>
            <a:ext cx="40640" cy="175895"/>
          </a:xfrm>
          <a:custGeom>
            <a:avLst/>
            <a:gdLst/>
            <a:ahLst/>
            <a:cxnLst/>
            <a:rect l="l" t="t" r="r" b="b"/>
            <a:pathLst>
              <a:path w="40640" h="175895">
                <a:moveTo>
                  <a:pt x="0" y="175376"/>
                </a:moveTo>
                <a:lnTo>
                  <a:pt x="405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5469" y="3701138"/>
            <a:ext cx="510540" cy="0"/>
          </a:xfrm>
          <a:custGeom>
            <a:avLst/>
            <a:gdLst/>
            <a:ahLst/>
            <a:cxnLst/>
            <a:rect l="l" t="t" r="r" b="b"/>
            <a:pathLst>
              <a:path w="510539">
                <a:moveTo>
                  <a:pt x="0" y="0"/>
                </a:moveTo>
                <a:lnTo>
                  <a:pt x="51013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5120" y="3691443"/>
            <a:ext cx="604520" cy="179705"/>
          </a:xfrm>
          <a:custGeom>
            <a:avLst/>
            <a:gdLst/>
            <a:ahLst/>
            <a:cxnLst/>
            <a:rect l="l" t="t" r="r" b="b"/>
            <a:pathLst>
              <a:path w="604519" h="179704">
                <a:moveTo>
                  <a:pt x="26962" y="117810"/>
                </a:moveTo>
                <a:lnTo>
                  <a:pt x="12609" y="117810"/>
                </a:lnTo>
                <a:lnTo>
                  <a:pt x="49783" y="179250"/>
                </a:lnTo>
                <a:lnTo>
                  <a:pt x="57468" y="179250"/>
                </a:lnTo>
                <a:lnTo>
                  <a:pt x="61087" y="163443"/>
                </a:lnTo>
                <a:lnTo>
                  <a:pt x="53474" y="163443"/>
                </a:lnTo>
                <a:lnTo>
                  <a:pt x="26962" y="117810"/>
                </a:lnTo>
                <a:close/>
              </a:path>
              <a:path w="604519" h="179704">
                <a:moveTo>
                  <a:pt x="604183" y="0"/>
                </a:moveTo>
                <a:lnTo>
                  <a:pt x="91278" y="0"/>
                </a:lnTo>
                <a:lnTo>
                  <a:pt x="53474" y="163443"/>
                </a:lnTo>
                <a:lnTo>
                  <a:pt x="61087" y="163443"/>
                </a:lnTo>
                <a:lnTo>
                  <a:pt x="96808" y="7457"/>
                </a:lnTo>
                <a:lnTo>
                  <a:pt x="604183" y="7457"/>
                </a:lnTo>
                <a:lnTo>
                  <a:pt x="604183" y="0"/>
                </a:lnTo>
                <a:close/>
              </a:path>
              <a:path w="604519" h="179704">
                <a:moveTo>
                  <a:pt x="20898" y="107372"/>
                </a:moveTo>
                <a:lnTo>
                  <a:pt x="0" y="120196"/>
                </a:lnTo>
                <a:lnTo>
                  <a:pt x="2154" y="124371"/>
                </a:lnTo>
                <a:lnTo>
                  <a:pt x="12609" y="117810"/>
                </a:lnTo>
                <a:lnTo>
                  <a:pt x="26962" y="117810"/>
                </a:lnTo>
                <a:lnTo>
                  <a:pt x="20898" y="1073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3140" y="3672653"/>
            <a:ext cx="628015" cy="0"/>
          </a:xfrm>
          <a:custGeom>
            <a:avLst/>
            <a:gdLst/>
            <a:ahLst/>
            <a:cxnLst/>
            <a:rect l="l" t="t" r="r" b="b"/>
            <a:pathLst>
              <a:path w="628014">
                <a:moveTo>
                  <a:pt x="0" y="0"/>
                </a:moveTo>
                <a:lnTo>
                  <a:pt x="627840" y="0"/>
                </a:lnTo>
              </a:path>
            </a:pathLst>
          </a:custGeom>
          <a:ln w="74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61159" y="3649221"/>
            <a:ext cx="6096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i="1" spc="20" dirty="0">
                <a:latin typeface="Times New Roman"/>
                <a:cs typeface="Times New Roman"/>
              </a:rPr>
              <a:t>s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69383" y="3449692"/>
            <a:ext cx="22923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200" i="1" spc="-5" dirty="0">
                <a:latin typeface="Times New Roman"/>
                <a:cs typeface="Times New Roman"/>
              </a:rPr>
              <a:t>V</a:t>
            </a:r>
            <a:r>
              <a:rPr sz="975" i="1" spc="-7" baseline="-25641" dirty="0">
                <a:latin typeface="Times New Roman"/>
                <a:cs typeface="Times New Roman"/>
              </a:rPr>
              <a:t>m</a:t>
            </a:r>
            <a:endParaRPr sz="975" baseline="-25641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0593" y="3546319"/>
            <a:ext cx="23939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i="1" spc="5" dirty="0">
                <a:latin typeface="Times New Roman"/>
                <a:cs typeface="Times New Roman"/>
              </a:rPr>
              <a:t>i</a:t>
            </a:r>
            <a:r>
              <a:rPr sz="1200" i="1" spc="28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Symbol"/>
                <a:cs typeface="Symbol"/>
              </a:rPr>
              <a:t>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19797" y="3537650"/>
            <a:ext cx="680085" cy="2178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-15" dirty="0">
                <a:latin typeface="Times New Roman"/>
                <a:cs typeface="Times New Roman"/>
              </a:rPr>
              <a:t>sin(</a:t>
            </a:r>
            <a:r>
              <a:rPr sz="1250" i="1" spc="-15" dirty="0">
                <a:latin typeface="Symbol"/>
                <a:cs typeface="Symbol"/>
              </a:rPr>
              <a:t></a:t>
            </a:r>
            <a:r>
              <a:rPr sz="1250" i="1" spc="-14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Symbol"/>
                <a:cs typeface="Symbol"/>
              </a:rPr>
              <a:t></a:t>
            </a:r>
            <a:r>
              <a:rPr sz="1250" i="1" spc="65" dirty="0">
                <a:latin typeface="Symbol"/>
                <a:cs typeface="Symbol"/>
              </a:rPr>
              <a:t></a:t>
            </a:r>
            <a:r>
              <a:rPr sz="1200" spc="65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62433" y="3694849"/>
            <a:ext cx="55435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200" i="1" spc="45" dirty="0">
                <a:latin typeface="Times New Roman"/>
                <a:cs typeface="Times New Roman"/>
              </a:rPr>
              <a:t>R</a:t>
            </a:r>
            <a:r>
              <a:rPr sz="975" spc="67" baseline="47008" dirty="0">
                <a:latin typeface="Times New Roman"/>
                <a:cs typeface="Times New Roman"/>
              </a:rPr>
              <a:t>2 </a:t>
            </a:r>
            <a:r>
              <a:rPr sz="1200" spc="10" dirty="0">
                <a:latin typeface="Symbol"/>
                <a:cs typeface="Symbol"/>
              </a:rPr>
              <a:t>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i="1" spc="15" dirty="0">
                <a:latin typeface="Times New Roman"/>
                <a:cs typeface="Times New Roman"/>
              </a:rPr>
              <a:t>X</a:t>
            </a:r>
            <a:r>
              <a:rPr sz="1200" i="1" spc="-60" dirty="0">
                <a:latin typeface="Times New Roman"/>
                <a:cs typeface="Times New Roman"/>
              </a:rPr>
              <a:t> </a:t>
            </a:r>
            <a:r>
              <a:rPr sz="975" spc="37" baseline="47008" dirty="0">
                <a:latin typeface="Times New Roman"/>
                <a:cs typeface="Times New Roman"/>
              </a:rPr>
              <a:t>2</a:t>
            </a:r>
            <a:endParaRPr sz="975" baseline="47008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4026534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Times New Roman"/>
                <a:cs typeface="Times New Roman"/>
              </a:rPr>
              <a:t>W</a:t>
            </a:r>
            <a:r>
              <a:rPr sz="1200" dirty="0">
                <a:latin typeface="Times New Roman"/>
                <a:cs typeface="Times New Roman"/>
              </a:rPr>
              <a:t>h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94667" y="4582480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650" y="0"/>
                </a:lnTo>
              </a:path>
            </a:pathLst>
          </a:custGeom>
          <a:ln w="74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510617" y="4574536"/>
            <a:ext cx="120014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i="1" spc="40" dirty="0">
                <a:latin typeface="Times New Roman"/>
                <a:cs typeface="Times New Roman"/>
              </a:rPr>
              <a:t>R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8335" y="4447988"/>
            <a:ext cx="760730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50" i="1" spc="-20" dirty="0">
                <a:latin typeface="Symbol"/>
                <a:cs typeface="Symbol"/>
              </a:rPr>
              <a:t></a:t>
            </a:r>
            <a:r>
              <a:rPr sz="1250" i="1" spc="-20" dirty="0">
                <a:latin typeface="Times New Roman"/>
                <a:cs typeface="Times New Roman"/>
              </a:rPr>
              <a:t> </a:t>
            </a:r>
            <a:r>
              <a:rPr sz="1150" spc="35" dirty="0">
                <a:latin typeface="Symbol"/>
                <a:cs typeface="Symbol"/>
              </a:rPr>
              <a:t></a:t>
            </a:r>
            <a:r>
              <a:rPr sz="1150" spc="35" dirty="0">
                <a:latin typeface="Times New Roman"/>
                <a:cs typeface="Times New Roman"/>
              </a:rPr>
              <a:t> tan</a:t>
            </a:r>
            <a:r>
              <a:rPr sz="975" spc="52" baseline="47008" dirty="0">
                <a:latin typeface="Symbol"/>
                <a:cs typeface="Symbol"/>
              </a:rPr>
              <a:t></a:t>
            </a:r>
            <a:r>
              <a:rPr sz="975" spc="52" baseline="47008" dirty="0">
                <a:latin typeface="Times New Roman"/>
                <a:cs typeface="Times New Roman"/>
              </a:rPr>
              <a:t>1</a:t>
            </a:r>
            <a:r>
              <a:rPr sz="975" spc="315" baseline="47008" dirty="0">
                <a:latin typeface="Times New Roman"/>
                <a:cs typeface="Times New Roman"/>
              </a:rPr>
              <a:t> </a:t>
            </a:r>
            <a:r>
              <a:rPr sz="1725" i="1" spc="60" baseline="36231" dirty="0">
                <a:latin typeface="Times New Roman"/>
                <a:cs typeface="Times New Roman"/>
              </a:rPr>
              <a:t>X</a:t>
            </a:r>
            <a:endParaRPr sz="1725" baseline="36231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6604" y="4889906"/>
            <a:ext cx="2748915" cy="884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95"/>
              </a:spcBef>
            </a:pPr>
            <a:r>
              <a:rPr sz="1200" i="1" spc="40" dirty="0">
                <a:latin typeface="Times New Roman"/>
                <a:cs typeface="Times New Roman"/>
              </a:rPr>
              <a:t>X </a:t>
            </a:r>
            <a:r>
              <a:rPr sz="1200" spc="35" dirty="0">
                <a:latin typeface="Symbol"/>
                <a:cs typeface="Symbol"/>
              </a:rPr>
              <a:t>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300" i="1" spc="30" dirty="0">
                <a:latin typeface="Symbol"/>
                <a:cs typeface="Symbol"/>
              </a:rPr>
              <a:t></a:t>
            </a:r>
            <a:r>
              <a:rPr sz="1200" i="1" spc="30" dirty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  <a:p>
            <a:pPr marL="38100" marR="30480">
              <a:lnSpc>
                <a:spcPct val="180000"/>
              </a:lnSpc>
              <a:spcBef>
                <a:spcPts val="20"/>
              </a:spcBef>
            </a:pPr>
            <a:r>
              <a:rPr sz="1200" dirty="0">
                <a:latin typeface="Times New Roman"/>
                <a:cs typeface="Times New Roman"/>
              </a:rPr>
              <a:t>Where </a:t>
            </a:r>
            <a:r>
              <a:rPr sz="1200" i="1" dirty="0">
                <a:latin typeface="Times New Roman"/>
                <a:cs typeface="Times New Roman"/>
              </a:rPr>
              <a:t>𝐼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angle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which </a:t>
            </a:r>
            <a:r>
              <a:rPr sz="1200" spc="-30" dirty="0">
                <a:latin typeface="Cambria Math"/>
                <a:cs typeface="Cambria Math"/>
              </a:rPr>
              <a:t>𝐼</a:t>
            </a:r>
            <a:r>
              <a:rPr sz="1275" spc="-44" baseline="-16339" dirty="0">
                <a:latin typeface="Cambria Math"/>
                <a:cs typeface="Cambria Math"/>
              </a:rPr>
              <a:t>𝑠 </a:t>
            </a:r>
            <a:r>
              <a:rPr sz="1200" spc="-5" dirty="0">
                <a:latin typeface="Times New Roman"/>
                <a:cs typeface="Times New Roman"/>
              </a:rPr>
              <a:t>lags </a:t>
            </a:r>
            <a:r>
              <a:rPr sz="1200" spc="-70" dirty="0">
                <a:latin typeface="Cambria Math"/>
                <a:cs typeface="Cambria Math"/>
              </a:rPr>
              <a:t>𝑉</a:t>
            </a:r>
            <a:r>
              <a:rPr sz="1275" spc="-104" baseline="-16339" dirty="0">
                <a:latin typeface="Cambria Math"/>
                <a:cs typeface="Cambria Math"/>
              </a:rPr>
              <a:t>𝑠</a:t>
            </a:r>
            <a:r>
              <a:rPr sz="1200" spc="-70" dirty="0">
                <a:latin typeface="Times New Roman"/>
                <a:cs typeface="Times New Roman"/>
              </a:rPr>
              <a:t>. 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transient component can </a:t>
            </a:r>
            <a:r>
              <a:rPr sz="1200" dirty="0">
                <a:latin typeface="Times New Roman"/>
                <a:cs typeface="Times New Roman"/>
              </a:rPr>
              <a:t>be obtained</a:t>
            </a:r>
            <a:r>
              <a:rPr sz="1200" spc="-5" dirty="0">
                <a:latin typeface="Times New Roman"/>
                <a:cs typeface="Times New Roman"/>
              </a:rPr>
              <a:t> as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71904" y="6121720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0794" y="0"/>
                </a:lnTo>
              </a:path>
            </a:pathLst>
          </a:custGeom>
          <a:ln w="74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60439" y="6098321"/>
            <a:ext cx="5080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i="1" spc="15" dirty="0">
                <a:latin typeface="Times New Roman"/>
                <a:cs typeface="Times New Roman"/>
              </a:rPr>
              <a:t>t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92336" y="6113776"/>
            <a:ext cx="14478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i="1" spc="15" dirty="0">
                <a:latin typeface="Times New Roman"/>
                <a:cs typeface="Times New Roman"/>
              </a:rPr>
              <a:t>dt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4975" y="5995799"/>
            <a:ext cx="93218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150" i="1" spc="20" dirty="0">
                <a:latin typeface="Times New Roman"/>
                <a:cs typeface="Times New Roman"/>
              </a:rPr>
              <a:t>Ri </a:t>
            </a:r>
            <a:r>
              <a:rPr sz="1150" spc="40" dirty="0">
                <a:latin typeface="Symbol"/>
                <a:cs typeface="Symbol"/>
              </a:rPr>
              <a:t>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i="1" spc="40" dirty="0">
                <a:latin typeface="Times New Roman"/>
                <a:cs typeface="Times New Roman"/>
              </a:rPr>
              <a:t>L </a:t>
            </a:r>
            <a:r>
              <a:rPr sz="1725" i="1" spc="15" baseline="36231" dirty="0">
                <a:latin typeface="Times New Roman"/>
                <a:cs typeface="Times New Roman"/>
              </a:rPr>
              <a:t>di</a:t>
            </a:r>
            <a:r>
              <a:rPr sz="975" spc="15" baseline="38461" dirty="0">
                <a:latin typeface="Times New Roman"/>
                <a:cs typeface="Times New Roman"/>
              </a:rPr>
              <a:t>0 </a:t>
            </a:r>
            <a:r>
              <a:rPr sz="1150" spc="40" dirty="0">
                <a:latin typeface="Symbol"/>
                <a:cs typeface="Symbol"/>
              </a:rPr>
              <a:t></a:t>
            </a:r>
            <a:r>
              <a:rPr sz="1150" spc="-80" dirty="0">
                <a:latin typeface="Times New Roman"/>
                <a:cs typeface="Times New Roman"/>
              </a:rPr>
              <a:t> </a:t>
            </a:r>
            <a:r>
              <a:rPr sz="1150" spc="35" dirty="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76604" y="6396608"/>
            <a:ext cx="1172845" cy="601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7" baseline="-20833" dirty="0">
                <a:latin typeface="Times New Roman"/>
                <a:cs typeface="Times New Roman"/>
              </a:rPr>
              <a:t>So </a:t>
            </a:r>
            <a:r>
              <a:rPr sz="1800" spc="22" baseline="-20833" dirty="0">
                <a:latin typeface="Cambria Math"/>
                <a:cs typeface="Cambria Math"/>
              </a:rPr>
              <a:t>𝑖</a:t>
            </a:r>
            <a:r>
              <a:rPr sz="1275" spc="22" baseline="-45751" dirty="0">
                <a:latin typeface="Cambria Math"/>
                <a:cs typeface="Cambria Math"/>
              </a:rPr>
              <a:t>𝑡 </a:t>
            </a:r>
            <a:r>
              <a:rPr sz="1800" baseline="-20833" dirty="0">
                <a:latin typeface="Cambria Math"/>
                <a:cs typeface="Cambria Math"/>
              </a:rPr>
              <a:t>=</a:t>
            </a:r>
            <a:r>
              <a:rPr sz="1800" spc="15" baseline="-20833" dirty="0">
                <a:latin typeface="Cambria Math"/>
                <a:cs typeface="Cambria Math"/>
              </a:rPr>
              <a:t> </a:t>
            </a:r>
            <a:r>
              <a:rPr sz="1800" spc="22" baseline="-20833" dirty="0">
                <a:latin typeface="Cambria Math"/>
                <a:cs typeface="Cambria Math"/>
              </a:rPr>
              <a:t>𝐴𝑒</a:t>
            </a:r>
            <a:r>
              <a:rPr sz="850" spc="15" dirty="0">
                <a:latin typeface="Cambria Math"/>
                <a:cs typeface="Cambria Math"/>
              </a:rPr>
              <a:t>−(𝑅𝑡</a:t>
            </a:r>
            <a:r>
              <a:rPr sz="1275" spc="22" baseline="3267" dirty="0">
                <a:latin typeface="Cambria Math"/>
                <a:cs typeface="Cambria Math"/>
              </a:rPr>
              <a:t>⁄</a:t>
            </a:r>
            <a:r>
              <a:rPr sz="850" spc="15" dirty="0">
                <a:latin typeface="Cambria Math"/>
                <a:cs typeface="Cambria Math"/>
              </a:rPr>
              <a:t>𝐿)</a:t>
            </a:r>
            <a:endParaRPr sz="85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1200" spc="10" dirty="0">
                <a:latin typeface="Cambria Math"/>
                <a:cs typeface="Cambria Math"/>
              </a:rPr>
              <a:t>𝑖</a:t>
            </a:r>
            <a:r>
              <a:rPr sz="1275" spc="15" baseline="-16339" dirty="0">
                <a:latin typeface="Cambria Math"/>
                <a:cs typeface="Cambria Math"/>
              </a:rPr>
              <a:t>0 </a:t>
            </a:r>
            <a:r>
              <a:rPr sz="1200" dirty="0">
                <a:latin typeface="Cambria Math"/>
                <a:cs typeface="Cambria Math"/>
              </a:rPr>
              <a:t>= </a:t>
            </a:r>
            <a:r>
              <a:rPr sz="1200" spc="5" dirty="0">
                <a:latin typeface="Cambria Math"/>
                <a:cs typeface="Cambria Math"/>
              </a:rPr>
              <a:t>𝑖</a:t>
            </a:r>
            <a:r>
              <a:rPr sz="1275" spc="7" baseline="-16339" dirty="0">
                <a:latin typeface="Cambria Math"/>
                <a:cs typeface="Cambria Math"/>
              </a:rPr>
              <a:t>𝑠 </a:t>
            </a:r>
            <a:r>
              <a:rPr sz="1200" dirty="0">
                <a:latin typeface="Cambria Math"/>
                <a:cs typeface="Cambria Math"/>
              </a:rPr>
              <a:t>+</a:t>
            </a:r>
            <a:r>
              <a:rPr sz="1200" spc="-35" dirty="0">
                <a:latin typeface="Cambria Math"/>
                <a:cs typeface="Cambria Math"/>
              </a:rPr>
              <a:t> </a:t>
            </a:r>
            <a:r>
              <a:rPr sz="1200" spc="15" dirty="0">
                <a:latin typeface="Cambria Math"/>
                <a:cs typeface="Cambria Math"/>
              </a:rPr>
              <a:t>𝑖</a:t>
            </a:r>
            <a:r>
              <a:rPr sz="1275" spc="22" baseline="-16339" dirty="0">
                <a:latin typeface="Cambria Math"/>
                <a:cs typeface="Cambria Math"/>
              </a:rPr>
              <a:t>𝑡</a:t>
            </a:r>
            <a:endParaRPr sz="1275" baseline="-16339">
              <a:latin typeface="Cambria Math"/>
              <a:cs typeface="Cambria Math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14704" y="7336663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5">
                <a:moveTo>
                  <a:pt x="0" y="0"/>
                </a:moveTo>
                <a:lnTo>
                  <a:pt x="192024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76604" y="7214996"/>
            <a:ext cx="1887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50" baseline="41666" dirty="0">
                <a:latin typeface="Cambria Math"/>
                <a:cs typeface="Cambria Math"/>
              </a:rPr>
              <a:t>𝑉</a:t>
            </a:r>
            <a:r>
              <a:rPr sz="1275" spc="-150" baseline="42483" dirty="0">
                <a:latin typeface="Cambria Math"/>
                <a:cs typeface="Cambria Math"/>
              </a:rPr>
              <a:t>𝑚 </a:t>
            </a:r>
            <a:r>
              <a:rPr sz="1200" dirty="0">
                <a:latin typeface="Cambria Math"/>
                <a:cs typeface="Cambria Math"/>
              </a:rPr>
              <a:t>sin( 𝜔𝑡 − </a:t>
            </a:r>
            <a:r>
              <a:rPr sz="1200" i="1" dirty="0">
                <a:latin typeface="Times New Roman"/>
                <a:cs typeface="Times New Roman"/>
              </a:rPr>
              <a:t>𝐼</a:t>
            </a:r>
            <a:r>
              <a:rPr sz="1200" dirty="0">
                <a:latin typeface="Cambria Math"/>
                <a:cs typeface="Cambria Math"/>
              </a:rPr>
              <a:t>) +</a:t>
            </a:r>
            <a:r>
              <a:rPr sz="1200" spc="-120" dirty="0">
                <a:latin typeface="Cambria Math"/>
                <a:cs typeface="Cambria Math"/>
              </a:rPr>
              <a:t> </a:t>
            </a:r>
            <a:r>
              <a:rPr sz="1200" spc="15" dirty="0">
                <a:latin typeface="Cambria Math"/>
                <a:cs typeface="Cambria Math"/>
              </a:rPr>
              <a:t>𝐴𝑒</a:t>
            </a:r>
            <a:r>
              <a:rPr sz="1275" spc="22" baseline="29411" dirty="0">
                <a:latin typeface="Cambria Math"/>
                <a:cs typeface="Cambria Math"/>
              </a:rPr>
              <a:t>−(𝑅𝑡</a:t>
            </a:r>
            <a:r>
              <a:rPr sz="1275" spc="22" baseline="32679" dirty="0">
                <a:latin typeface="Cambria Math"/>
                <a:cs typeface="Cambria Math"/>
              </a:rPr>
              <a:t>⁄</a:t>
            </a:r>
            <a:r>
              <a:rPr sz="1275" spc="22" baseline="29411" dirty="0">
                <a:latin typeface="Cambria Math"/>
                <a:cs typeface="Cambria Math"/>
              </a:rPr>
              <a:t>𝐿)</a:t>
            </a:r>
            <a:endParaRPr sz="1275" baseline="29411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76604" y="7317104"/>
            <a:ext cx="1414780" cy="531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mbria Math"/>
                <a:cs typeface="Cambria Math"/>
              </a:rPr>
              <a:t>𝑧</a:t>
            </a:r>
            <a:endParaRPr sz="1200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1105"/>
              </a:spcBef>
            </a:pPr>
            <a:r>
              <a:rPr sz="1200" dirty="0">
                <a:latin typeface="Times New Roman"/>
                <a:cs typeface="Times New Roman"/>
              </a:rPr>
              <a:t>Where </a:t>
            </a:r>
            <a:r>
              <a:rPr sz="1200" dirty="0">
                <a:latin typeface="Cambria Math"/>
                <a:cs typeface="Cambria Math"/>
              </a:rPr>
              <a:t>𝑧 = </a:t>
            </a:r>
            <a:r>
              <a:rPr sz="1200" spc="15" dirty="0">
                <a:latin typeface="Cambria Math"/>
                <a:cs typeface="Cambria Math"/>
              </a:rPr>
              <a:t>√𝑅</a:t>
            </a:r>
            <a:r>
              <a:rPr sz="1275" spc="22" baseline="22875" dirty="0">
                <a:latin typeface="Cambria Math"/>
                <a:cs typeface="Cambria Math"/>
              </a:rPr>
              <a:t>2 </a:t>
            </a:r>
            <a:r>
              <a:rPr sz="1200" dirty="0">
                <a:latin typeface="Cambria Math"/>
                <a:cs typeface="Cambria Math"/>
              </a:rPr>
              <a:t>+</a:t>
            </a:r>
            <a:r>
              <a:rPr sz="1200" spc="-30" dirty="0">
                <a:latin typeface="Cambria Math"/>
                <a:cs typeface="Cambria Math"/>
              </a:rPr>
              <a:t> </a:t>
            </a:r>
            <a:r>
              <a:rPr sz="1200" spc="35" dirty="0">
                <a:latin typeface="Cambria Math"/>
                <a:cs typeface="Cambria Math"/>
              </a:rPr>
              <a:t>𝑋</a:t>
            </a:r>
            <a:r>
              <a:rPr sz="1275" spc="52" baseline="22875" dirty="0">
                <a:latin typeface="Cambria Math"/>
                <a:cs typeface="Cambria Math"/>
              </a:rPr>
              <a:t>2</a:t>
            </a:r>
            <a:endParaRPr sz="1275" baseline="22875">
              <a:latin typeface="Cambria Math"/>
              <a:cs typeface="Cambria Math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734566" y="7670418"/>
            <a:ext cx="525780" cy="0"/>
          </a:xfrm>
          <a:custGeom>
            <a:avLst/>
            <a:gdLst/>
            <a:ahLst/>
            <a:cxnLst/>
            <a:rect l="l" t="t" r="r" b="b"/>
            <a:pathLst>
              <a:path w="525780">
                <a:moveTo>
                  <a:pt x="0" y="0"/>
                </a:moveTo>
                <a:lnTo>
                  <a:pt x="525780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76604" y="7972425"/>
            <a:ext cx="1236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dirty="0">
                <a:latin typeface="Cambria Math"/>
                <a:cs typeface="Cambria Math"/>
              </a:rPr>
              <a:t>𝛼 = </a:t>
            </a:r>
            <a:r>
              <a:rPr sz="1200" spc="5" dirty="0">
                <a:latin typeface="Cambria Math"/>
                <a:cs typeface="Cambria Math"/>
              </a:rPr>
              <a:t>𝜔𝑡, </a:t>
            </a:r>
            <a:r>
              <a:rPr sz="1200" spc="20" dirty="0">
                <a:latin typeface="Cambria Math"/>
                <a:cs typeface="Cambria Math"/>
              </a:rPr>
              <a:t>𝑖</a:t>
            </a:r>
            <a:r>
              <a:rPr sz="1275" spc="30" baseline="-16339" dirty="0">
                <a:latin typeface="Cambria Math"/>
                <a:cs typeface="Cambria Math"/>
              </a:rPr>
              <a:t>𝑜 </a:t>
            </a:r>
            <a:r>
              <a:rPr sz="1200" dirty="0">
                <a:latin typeface="Cambria Math"/>
                <a:cs typeface="Cambria Math"/>
              </a:rPr>
              <a:t>=</a:t>
            </a:r>
            <a:r>
              <a:rPr sz="1200" spc="75" dirty="0">
                <a:latin typeface="Cambria Math"/>
                <a:cs typeface="Cambria Math"/>
              </a:rPr>
              <a:t> </a:t>
            </a:r>
            <a:r>
              <a:rPr sz="1200" dirty="0">
                <a:latin typeface="Cambria Math"/>
                <a:cs typeface="Cambria Math"/>
              </a:rPr>
              <a:t>0;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38808" y="8462009"/>
            <a:ext cx="8318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80" dirty="0">
                <a:latin typeface="Cambria Math"/>
                <a:cs typeface="Cambria Math"/>
              </a:rPr>
              <a:t>𝑧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76604" y="8341613"/>
            <a:ext cx="2228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mbria Math"/>
                <a:cs typeface="Cambria Math"/>
              </a:rPr>
              <a:t>0 =</a:t>
            </a:r>
            <a:r>
              <a:rPr sz="1800" u="sng" baseline="32407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sz="1275" u="sng" spc="-7" baseline="45751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𝑉</a:t>
            </a:r>
            <a:r>
              <a:rPr sz="1050" u="sng" spc="-7" baseline="43650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𝑚</a:t>
            </a:r>
            <a:r>
              <a:rPr sz="1050" spc="-7" baseline="43650" dirty="0">
                <a:latin typeface="Cambria Math"/>
                <a:cs typeface="Cambria Math"/>
              </a:rPr>
              <a:t> </a:t>
            </a:r>
            <a:r>
              <a:rPr sz="1200" dirty="0">
                <a:latin typeface="Cambria Math"/>
                <a:cs typeface="Cambria Math"/>
              </a:rPr>
              <a:t>sin( 𝛼 − </a:t>
            </a:r>
            <a:r>
              <a:rPr sz="1200" i="1" dirty="0">
                <a:latin typeface="Times New Roman"/>
                <a:cs typeface="Times New Roman"/>
              </a:rPr>
              <a:t>𝐼</a:t>
            </a:r>
            <a:r>
              <a:rPr sz="1200" dirty="0">
                <a:latin typeface="Cambria Math"/>
                <a:cs typeface="Cambria Math"/>
              </a:rPr>
              <a:t>) +</a:t>
            </a:r>
            <a:r>
              <a:rPr sz="1200" spc="-35" dirty="0">
                <a:latin typeface="Cambria Math"/>
                <a:cs typeface="Cambria Math"/>
              </a:rPr>
              <a:t> </a:t>
            </a:r>
            <a:r>
              <a:rPr sz="1200" spc="25" dirty="0">
                <a:latin typeface="Cambria Math"/>
                <a:cs typeface="Cambria Math"/>
              </a:rPr>
              <a:t>𝐴𝑒</a:t>
            </a:r>
            <a:r>
              <a:rPr sz="1275" spc="37" baseline="29411" dirty="0">
                <a:latin typeface="Cambria Math"/>
                <a:cs typeface="Cambria Math"/>
              </a:rPr>
              <a:t>−(𝑅𝛼</a:t>
            </a:r>
            <a:r>
              <a:rPr sz="1275" spc="37" baseline="32679" dirty="0">
                <a:latin typeface="Cambria Math"/>
                <a:cs typeface="Cambria Math"/>
              </a:rPr>
              <a:t>⁄</a:t>
            </a:r>
            <a:r>
              <a:rPr sz="1275" spc="37" baseline="29411" dirty="0">
                <a:latin typeface="Cambria Math"/>
                <a:cs typeface="Cambria Math"/>
              </a:rPr>
              <a:t>𝐿𝜔)</a:t>
            </a:r>
            <a:r>
              <a:rPr sz="1200" spc="25" dirty="0"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13433" y="8913114"/>
            <a:ext cx="99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mbria Math"/>
                <a:cs typeface="Cambria Math"/>
              </a:rPr>
              <a:t>𝑧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211884" y="8932671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5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76604" y="8811005"/>
            <a:ext cx="1974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mbria Math"/>
                <a:cs typeface="Cambria Math"/>
              </a:rPr>
              <a:t>𝐴 = </a:t>
            </a:r>
            <a:r>
              <a:rPr sz="1800" spc="-104" baseline="41666" dirty="0">
                <a:latin typeface="Cambria Math"/>
                <a:cs typeface="Cambria Math"/>
              </a:rPr>
              <a:t>−𝑉</a:t>
            </a:r>
            <a:r>
              <a:rPr sz="1275" spc="-104" baseline="42483" dirty="0">
                <a:latin typeface="Cambria Math"/>
                <a:cs typeface="Cambria Math"/>
              </a:rPr>
              <a:t>𝑚 </a:t>
            </a:r>
            <a:r>
              <a:rPr sz="1200" dirty="0">
                <a:latin typeface="Cambria Math"/>
                <a:cs typeface="Cambria Math"/>
              </a:rPr>
              <a:t>sin( 𝛼 −</a:t>
            </a:r>
            <a:r>
              <a:rPr sz="1200" spc="10" dirty="0">
                <a:latin typeface="Cambria Math"/>
                <a:cs typeface="Cambria Math"/>
              </a:rPr>
              <a:t> </a:t>
            </a:r>
            <a:r>
              <a:rPr sz="1200" i="1" spc="25" dirty="0">
                <a:latin typeface="Times New Roman"/>
                <a:cs typeface="Times New Roman"/>
              </a:rPr>
              <a:t>𝐼</a:t>
            </a:r>
            <a:r>
              <a:rPr sz="1200" spc="25" dirty="0">
                <a:latin typeface="Cambria Math"/>
                <a:cs typeface="Cambria Math"/>
              </a:rPr>
              <a:t>)𝑒</a:t>
            </a:r>
            <a:r>
              <a:rPr sz="1275" spc="37" baseline="29411" dirty="0">
                <a:latin typeface="Cambria Math"/>
                <a:cs typeface="Cambria Math"/>
              </a:rPr>
              <a:t>(𝑅𝛼</a:t>
            </a:r>
            <a:r>
              <a:rPr sz="1275" spc="37" baseline="32679" dirty="0">
                <a:latin typeface="Cambria Math"/>
                <a:cs typeface="Cambria Math"/>
              </a:rPr>
              <a:t>⁄</a:t>
            </a:r>
            <a:r>
              <a:rPr sz="1275" spc="37" baseline="29411" dirty="0">
                <a:latin typeface="Cambria Math"/>
                <a:cs typeface="Cambria Math"/>
              </a:rPr>
              <a:t>𝐿𝜔)</a:t>
            </a:r>
            <a:endParaRPr sz="1275" baseline="29411">
              <a:latin typeface="Cambria Math"/>
              <a:cs typeface="Cambria Math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50772" y="9380931"/>
            <a:ext cx="8953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90" dirty="0">
                <a:latin typeface="Cambria Math"/>
                <a:cs typeface="Cambria Math"/>
              </a:rPr>
              <a:t>𝑜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233220" y="9427921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5">
                <a:moveTo>
                  <a:pt x="0" y="0"/>
                </a:moveTo>
                <a:lnTo>
                  <a:pt x="192024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278382" y="9408362"/>
            <a:ext cx="1318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1900" algn="l"/>
              </a:tabLst>
            </a:pPr>
            <a:r>
              <a:rPr sz="1200" dirty="0">
                <a:latin typeface="Cambria Math"/>
                <a:cs typeface="Cambria Math"/>
              </a:rPr>
              <a:t>𝑧	𝑧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452370" y="9427921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5">
                <a:moveTo>
                  <a:pt x="0" y="0"/>
                </a:moveTo>
                <a:lnTo>
                  <a:pt x="192328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76604" y="9306255"/>
            <a:ext cx="3398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mbria Math"/>
                <a:cs typeface="Cambria Math"/>
              </a:rPr>
              <a:t>𝑖 = </a:t>
            </a:r>
            <a:r>
              <a:rPr sz="1800" spc="-150" baseline="41666" dirty="0">
                <a:latin typeface="Cambria Math"/>
                <a:cs typeface="Cambria Math"/>
              </a:rPr>
              <a:t>𝑉</a:t>
            </a:r>
            <a:r>
              <a:rPr sz="1275" spc="-150" baseline="42483" dirty="0">
                <a:latin typeface="Cambria Math"/>
                <a:cs typeface="Cambria Math"/>
              </a:rPr>
              <a:t>𝑚 </a:t>
            </a:r>
            <a:r>
              <a:rPr sz="1200" dirty="0">
                <a:latin typeface="Cambria Math"/>
                <a:cs typeface="Cambria Math"/>
              </a:rPr>
              <a:t>sin( 𝜔𝑡 − </a:t>
            </a:r>
            <a:r>
              <a:rPr sz="1200" i="1" dirty="0">
                <a:latin typeface="Times New Roman"/>
                <a:cs typeface="Times New Roman"/>
              </a:rPr>
              <a:t>𝐼</a:t>
            </a:r>
            <a:r>
              <a:rPr sz="1200" dirty="0">
                <a:latin typeface="Cambria Math"/>
                <a:cs typeface="Cambria Math"/>
              </a:rPr>
              <a:t>) − </a:t>
            </a:r>
            <a:r>
              <a:rPr sz="1800" spc="-142" baseline="41666" dirty="0">
                <a:latin typeface="Cambria Math"/>
                <a:cs typeface="Cambria Math"/>
              </a:rPr>
              <a:t>𝑉</a:t>
            </a:r>
            <a:r>
              <a:rPr sz="1275" spc="-142" baseline="42483" dirty="0">
                <a:latin typeface="Cambria Math"/>
                <a:cs typeface="Cambria Math"/>
              </a:rPr>
              <a:t>𝑚 </a:t>
            </a:r>
            <a:r>
              <a:rPr sz="1200" dirty="0">
                <a:latin typeface="Cambria Math"/>
                <a:cs typeface="Cambria Math"/>
              </a:rPr>
              <a:t>sin( 𝛼 −</a:t>
            </a:r>
            <a:r>
              <a:rPr sz="1200" spc="40" dirty="0">
                <a:latin typeface="Cambria Math"/>
                <a:cs typeface="Cambria Math"/>
              </a:rPr>
              <a:t> </a:t>
            </a:r>
            <a:r>
              <a:rPr sz="1200" i="1" spc="20" dirty="0">
                <a:latin typeface="Times New Roman"/>
                <a:cs typeface="Times New Roman"/>
              </a:rPr>
              <a:t>𝐼</a:t>
            </a:r>
            <a:r>
              <a:rPr sz="1200" spc="20" dirty="0">
                <a:latin typeface="Cambria Math"/>
                <a:cs typeface="Cambria Math"/>
              </a:rPr>
              <a:t>)𝑒</a:t>
            </a:r>
            <a:r>
              <a:rPr sz="1275" spc="30" baseline="29411" dirty="0">
                <a:latin typeface="Cambria Math"/>
                <a:cs typeface="Cambria Math"/>
              </a:rPr>
              <a:t>−𝑅(𝜔𝑡−𝛼)</a:t>
            </a:r>
            <a:r>
              <a:rPr sz="1275" spc="30" baseline="32679" dirty="0">
                <a:latin typeface="Cambria Math"/>
                <a:cs typeface="Cambria Math"/>
              </a:rPr>
              <a:t>⁄</a:t>
            </a:r>
            <a:r>
              <a:rPr sz="1275" spc="30" baseline="29411" dirty="0">
                <a:latin typeface="Cambria Math"/>
                <a:cs typeface="Cambria Math"/>
              </a:rPr>
              <a:t>𝐿𝜔</a:t>
            </a:r>
            <a:endParaRPr sz="1275" baseline="29411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3861942"/>
            <a:ext cx="5311140" cy="1087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8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SCR is made </a:t>
            </a:r>
            <a:r>
              <a:rPr sz="1200" dirty="0">
                <a:latin typeface="Times New Roman"/>
                <a:cs typeface="Times New Roman"/>
              </a:rPr>
              <a:t>up of </a:t>
            </a:r>
            <a:r>
              <a:rPr sz="1200" spc="-5" dirty="0">
                <a:latin typeface="Times New Roman"/>
                <a:cs typeface="Times New Roman"/>
              </a:rPr>
              <a:t>silicon, </a:t>
            </a:r>
            <a:r>
              <a:rPr sz="120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act as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rectifier; </a:t>
            </a:r>
            <a:r>
              <a:rPr sz="1200" dirty="0">
                <a:latin typeface="Times New Roman"/>
                <a:cs typeface="Times New Roman"/>
              </a:rPr>
              <a:t>it has very </a:t>
            </a:r>
            <a:r>
              <a:rPr sz="1200" spc="-5" dirty="0">
                <a:latin typeface="Times New Roman"/>
                <a:cs typeface="Times New Roman"/>
              </a:rPr>
              <a:t>low resistance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forward  direction and high resistance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reverse </a:t>
            </a:r>
            <a:r>
              <a:rPr sz="1200" dirty="0">
                <a:latin typeface="Times New Roman"/>
                <a:cs typeface="Times New Roman"/>
              </a:rPr>
              <a:t>direction. </a:t>
            </a:r>
            <a:r>
              <a:rPr sz="1200" spc="-15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unidirectional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device.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Static V-I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characteristics of a</a:t>
            </a:r>
            <a:r>
              <a:rPr sz="12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Thyristor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circuit diagram </a:t>
            </a:r>
            <a:r>
              <a:rPr sz="1200" dirty="0">
                <a:latin typeface="Times New Roman"/>
                <a:cs typeface="Times New Roman"/>
              </a:rPr>
              <a:t>for obtaining static </a:t>
            </a:r>
            <a:r>
              <a:rPr sz="1200" spc="5" dirty="0">
                <a:latin typeface="Times New Roman"/>
                <a:cs typeface="Times New Roman"/>
              </a:rPr>
              <a:t>V-I </a:t>
            </a:r>
            <a:r>
              <a:rPr sz="1200" spc="-5" dirty="0">
                <a:latin typeface="Times New Roman"/>
                <a:cs typeface="Times New Roman"/>
              </a:rPr>
              <a:t>characteristics is as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shown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5204" y="8738348"/>
            <a:ext cx="5452745" cy="8070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 marR="30480">
              <a:lnSpc>
                <a:spcPct val="113599"/>
              </a:lnSpc>
              <a:spcBef>
                <a:spcPts val="65"/>
              </a:spcBef>
            </a:pPr>
            <a:r>
              <a:rPr sz="1200" dirty="0">
                <a:latin typeface="Times New Roman"/>
                <a:cs typeface="Times New Roman"/>
              </a:rPr>
              <a:t>Anode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cathode are connected to main source </a:t>
            </a:r>
            <a:r>
              <a:rPr sz="1200" spc="-5" dirty="0">
                <a:latin typeface="Times New Roman"/>
                <a:cs typeface="Times New Roman"/>
              </a:rPr>
              <a:t>voltage through </a:t>
            </a:r>
            <a:r>
              <a:rPr sz="1200" dirty="0">
                <a:latin typeface="Times New Roman"/>
                <a:cs typeface="Times New Roman"/>
              </a:rPr>
              <a:t>the load. The </a:t>
            </a:r>
            <a:r>
              <a:rPr sz="1200" spc="-5" dirty="0">
                <a:latin typeface="Times New Roman"/>
                <a:cs typeface="Times New Roman"/>
              </a:rPr>
              <a:t>gate and  cathode </a:t>
            </a:r>
            <a:r>
              <a:rPr sz="1200" dirty="0">
                <a:latin typeface="Times New Roman"/>
                <a:cs typeface="Times New Roman"/>
              </a:rPr>
              <a:t>are fed </a:t>
            </a:r>
            <a:r>
              <a:rPr sz="1200" spc="-5" dirty="0">
                <a:latin typeface="Times New Roman"/>
                <a:cs typeface="Times New Roman"/>
              </a:rPr>
              <a:t>from </a:t>
            </a:r>
            <a:r>
              <a:rPr sz="1200" dirty="0">
                <a:latin typeface="Times New Roman"/>
                <a:cs typeface="Times New Roman"/>
              </a:rPr>
              <a:t>source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mbria Math"/>
                <a:cs typeface="Cambria Math"/>
              </a:rPr>
              <a:t>𝐸</a:t>
            </a:r>
            <a:r>
              <a:rPr sz="1500" spc="-15" baseline="-16666" dirty="0">
                <a:latin typeface="Cambria Math"/>
                <a:cs typeface="Cambria Math"/>
              </a:rPr>
              <a:t>𝑆</a:t>
            </a:r>
            <a:r>
              <a:rPr sz="1400" spc="-10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235"/>
              </a:spcBef>
            </a:pPr>
            <a:r>
              <a:rPr sz="1200" spc="-5" dirty="0">
                <a:latin typeface="Times New Roman"/>
                <a:cs typeface="Times New Roman"/>
              </a:rPr>
              <a:t>A typical </a:t>
            </a:r>
            <a:r>
              <a:rPr sz="1200" dirty="0">
                <a:latin typeface="Times New Roman"/>
                <a:cs typeface="Times New Roman"/>
              </a:rPr>
              <a:t>SCR V-I </a:t>
            </a:r>
            <a:r>
              <a:rPr sz="1200" spc="-5" dirty="0">
                <a:latin typeface="Times New Roman"/>
                <a:cs typeface="Times New Roman"/>
              </a:rPr>
              <a:t>characteristic is as shown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below: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3450" y="914399"/>
            <a:ext cx="3990975" cy="2457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2050" y="5471667"/>
            <a:ext cx="3895786" cy="3152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204" y="887983"/>
            <a:ext cx="2710180" cy="1540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Therefore,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1200" dirty="0">
                <a:latin typeface="Cambria Math"/>
                <a:cs typeface="Cambria Math"/>
              </a:rPr>
              <a:t>𝜔𝑡 = </a:t>
            </a:r>
            <a:r>
              <a:rPr sz="1200" spc="10" dirty="0">
                <a:latin typeface="Cambria Math"/>
                <a:cs typeface="Cambria Math"/>
              </a:rPr>
              <a:t>𝛽, 𝑖</a:t>
            </a:r>
            <a:r>
              <a:rPr sz="1275" spc="15" baseline="-16339" dirty="0">
                <a:latin typeface="Cambria Math"/>
                <a:cs typeface="Cambria Math"/>
              </a:rPr>
              <a:t>0 </a:t>
            </a:r>
            <a:r>
              <a:rPr sz="1200" dirty="0">
                <a:latin typeface="Cambria Math"/>
                <a:cs typeface="Cambria Math"/>
              </a:rPr>
              <a:t>=</a:t>
            </a:r>
            <a:r>
              <a:rPr sz="1200" spc="-135" dirty="0">
                <a:latin typeface="Cambria Math"/>
                <a:cs typeface="Cambria Math"/>
              </a:rPr>
              <a:t> </a:t>
            </a:r>
            <a:r>
              <a:rPr sz="1200" spc="-5" dirty="0">
                <a:latin typeface="Cambria Math"/>
                <a:cs typeface="Cambria Math"/>
              </a:rPr>
              <a:t>0</a:t>
            </a:r>
            <a:r>
              <a:rPr sz="1200" spc="-5" dirty="0"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260"/>
              </a:spcBef>
            </a:pPr>
            <a:r>
              <a:rPr sz="1200" spc="-5" dirty="0">
                <a:latin typeface="Times New Roman"/>
                <a:cs typeface="Times New Roman"/>
              </a:rPr>
              <a:t>So </a:t>
            </a:r>
            <a:r>
              <a:rPr sz="1200" spc="-5" dirty="0">
                <a:latin typeface="Cambria Math"/>
                <a:cs typeface="Cambria Math"/>
              </a:rPr>
              <a:t>sin</a:t>
            </a:r>
            <a:r>
              <a:rPr sz="1800" spc="-7" baseline="2314" dirty="0">
                <a:latin typeface="Cambria Math"/>
                <a:cs typeface="Cambria Math"/>
              </a:rPr>
              <a:t>(</a:t>
            </a:r>
            <a:r>
              <a:rPr sz="1200" spc="-5" dirty="0">
                <a:latin typeface="Cambria Math"/>
                <a:cs typeface="Cambria Math"/>
              </a:rPr>
              <a:t>𝛽 </a:t>
            </a:r>
            <a:r>
              <a:rPr sz="1200" dirty="0">
                <a:latin typeface="Cambria Math"/>
                <a:cs typeface="Cambria Math"/>
              </a:rPr>
              <a:t>− </a:t>
            </a:r>
            <a:r>
              <a:rPr sz="1200" spc="15" dirty="0">
                <a:latin typeface="Cambria Math"/>
                <a:cs typeface="Cambria Math"/>
              </a:rPr>
              <a:t>𝛼</a:t>
            </a:r>
            <a:r>
              <a:rPr sz="1800" spc="22" baseline="2314" dirty="0">
                <a:latin typeface="Cambria Math"/>
                <a:cs typeface="Cambria Math"/>
              </a:rPr>
              <a:t>) </a:t>
            </a:r>
            <a:r>
              <a:rPr sz="1200" dirty="0">
                <a:latin typeface="Cambria Math"/>
                <a:cs typeface="Cambria Math"/>
              </a:rPr>
              <a:t>= sin(𝛼 −</a:t>
            </a:r>
            <a:r>
              <a:rPr sz="1200" spc="140" dirty="0">
                <a:latin typeface="Cambria Math"/>
                <a:cs typeface="Cambria Math"/>
              </a:rPr>
              <a:t> </a:t>
            </a:r>
            <a:r>
              <a:rPr sz="1200" i="1" spc="20" dirty="0">
                <a:latin typeface="Times New Roman"/>
                <a:cs typeface="Times New Roman"/>
              </a:rPr>
              <a:t>𝐼</a:t>
            </a:r>
            <a:r>
              <a:rPr sz="1200" spc="20" dirty="0">
                <a:latin typeface="Cambria Math"/>
                <a:cs typeface="Cambria Math"/>
              </a:rPr>
              <a:t>)𝑒</a:t>
            </a:r>
            <a:r>
              <a:rPr sz="1275" spc="30" baseline="29411" dirty="0">
                <a:latin typeface="Cambria Math"/>
                <a:cs typeface="Cambria Math"/>
              </a:rPr>
              <a:t>−(𝛽−𝛼)/(𝜔𝐿)</a:t>
            </a:r>
            <a:endParaRPr sz="1275" baseline="29411">
              <a:latin typeface="Cambria Math"/>
              <a:cs typeface="Cambria Math"/>
            </a:endParaRPr>
          </a:p>
          <a:p>
            <a:pPr marL="63500" marR="103505">
              <a:lnSpc>
                <a:spcPct val="179200"/>
              </a:lnSpc>
              <a:spcBef>
                <a:spcPts val="15"/>
              </a:spcBef>
            </a:pPr>
            <a:r>
              <a:rPr sz="1200" dirty="0">
                <a:latin typeface="Times New Roman"/>
                <a:cs typeface="Times New Roman"/>
              </a:rPr>
              <a:t>β </a:t>
            </a:r>
            <a:r>
              <a:rPr sz="1200" spc="-5" dirty="0">
                <a:latin typeface="Times New Roman"/>
                <a:cs typeface="Times New Roman"/>
              </a:rPr>
              <a:t>can obtained </a:t>
            </a:r>
            <a:r>
              <a:rPr sz="1200" dirty="0">
                <a:latin typeface="Times New Roman"/>
                <a:cs typeface="Times New Roman"/>
              </a:rPr>
              <a:t>from the above </a:t>
            </a:r>
            <a:r>
              <a:rPr sz="1200" spc="-5" dirty="0">
                <a:latin typeface="Times New Roman"/>
                <a:cs typeface="Times New Roman"/>
              </a:rPr>
              <a:t>equation. 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average </a:t>
            </a:r>
            <a:r>
              <a:rPr sz="1200" dirty="0">
                <a:latin typeface="Times New Roman"/>
                <a:cs typeface="Times New Roman"/>
              </a:rPr>
              <a:t>load </a:t>
            </a:r>
            <a:r>
              <a:rPr sz="1200" spc="-5" dirty="0">
                <a:latin typeface="Times New Roman"/>
                <a:cs typeface="Times New Roman"/>
              </a:rPr>
              <a:t>voltage can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given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27413" y="2819671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36" y="0"/>
                </a:lnTo>
              </a:path>
            </a:pathLst>
          </a:custGeom>
          <a:ln w="76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46898" y="2510380"/>
            <a:ext cx="29019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800" spc="15" baseline="-30092" dirty="0">
                <a:latin typeface="Times New Roman"/>
                <a:cs typeface="Times New Roman"/>
              </a:rPr>
              <a:t>1</a:t>
            </a:r>
            <a:r>
              <a:rPr sz="1800" spc="472" baseline="-30092" dirty="0">
                <a:latin typeface="Times New Roman"/>
                <a:cs typeface="Times New Roman"/>
              </a:rPr>
              <a:t> </a:t>
            </a:r>
            <a:r>
              <a:rPr sz="700" i="1" dirty="0">
                <a:latin typeface="Symbol"/>
                <a:cs typeface="Symbol"/>
              </a:rPr>
              <a:t></a:t>
            </a:r>
            <a:endParaRPr sz="7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29655" y="2917350"/>
            <a:ext cx="82550" cy="138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i="1" spc="5" dirty="0">
                <a:latin typeface="Symbol"/>
                <a:cs typeface="Symbol"/>
              </a:rPr>
              <a:t></a:t>
            </a:r>
            <a:endParaRPr sz="7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5684" y="2614722"/>
            <a:ext cx="1553845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200" i="1" spc="-50" dirty="0">
                <a:latin typeface="Times New Roman"/>
                <a:cs typeface="Times New Roman"/>
              </a:rPr>
              <a:t>V</a:t>
            </a:r>
            <a:r>
              <a:rPr sz="1050" baseline="-23809" dirty="0">
                <a:latin typeface="Times New Roman"/>
                <a:cs typeface="Times New Roman"/>
              </a:rPr>
              <a:t>0 </a:t>
            </a:r>
            <a:r>
              <a:rPr sz="1050" spc="60" baseline="-23809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Symbol"/>
                <a:cs typeface="Symbol"/>
              </a:rPr>
              <a:t>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800" spc="-89" baseline="-43981" dirty="0">
                <a:latin typeface="Times New Roman"/>
                <a:cs typeface="Times New Roman"/>
              </a:rPr>
              <a:t>2</a:t>
            </a:r>
            <a:r>
              <a:rPr sz="1875" i="1" spc="-22" baseline="-42222" dirty="0">
                <a:latin typeface="Symbol"/>
                <a:cs typeface="Symbol"/>
              </a:rPr>
              <a:t></a:t>
            </a:r>
            <a:r>
              <a:rPr sz="1875" spc="187" baseline="-42222" dirty="0">
                <a:latin typeface="Times New Roman"/>
                <a:cs typeface="Times New Roman"/>
              </a:rPr>
              <a:t> </a:t>
            </a:r>
            <a:r>
              <a:rPr sz="2700" spc="112" baseline="-13888" dirty="0">
                <a:latin typeface="Symbol"/>
                <a:cs typeface="Symbol"/>
              </a:rPr>
              <a:t></a:t>
            </a:r>
            <a:r>
              <a:rPr sz="1200" i="1" spc="-40" dirty="0">
                <a:latin typeface="Times New Roman"/>
                <a:cs typeface="Times New Roman"/>
              </a:rPr>
              <a:t>V</a:t>
            </a:r>
            <a:r>
              <a:rPr sz="1050" i="1" spc="7" baseline="-23809" dirty="0">
                <a:latin typeface="Times New Roman"/>
                <a:cs typeface="Times New Roman"/>
              </a:rPr>
              <a:t>m</a:t>
            </a:r>
            <a:r>
              <a:rPr sz="1050" i="1" spc="104" baseline="-2380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</a:t>
            </a:r>
            <a:r>
              <a:rPr sz="1200" spc="5" dirty="0">
                <a:latin typeface="Times New Roman"/>
                <a:cs typeface="Times New Roman"/>
              </a:rPr>
              <a:t>in</a:t>
            </a:r>
            <a:r>
              <a:rPr sz="1200" spc="-185" dirty="0">
                <a:latin typeface="Times New Roman"/>
                <a:cs typeface="Times New Roman"/>
              </a:rPr>
              <a:t> </a:t>
            </a:r>
            <a:r>
              <a:rPr sz="1250" i="1" spc="-20" dirty="0">
                <a:latin typeface="Symbol"/>
                <a:cs typeface="Symbol"/>
              </a:rPr>
              <a:t></a:t>
            </a:r>
            <a:r>
              <a:rPr sz="1200" i="1" spc="5" dirty="0">
                <a:latin typeface="Times New Roman"/>
                <a:cs typeface="Times New Roman"/>
              </a:rPr>
              <a:t>td</a:t>
            </a:r>
            <a:r>
              <a:rPr sz="1200" i="1" spc="-18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(</a:t>
            </a:r>
            <a:r>
              <a:rPr sz="1250" i="1" spc="-20" dirty="0">
                <a:latin typeface="Symbol"/>
                <a:cs typeface="Symbol"/>
              </a:rPr>
              <a:t></a:t>
            </a:r>
            <a:r>
              <a:rPr sz="1200" i="1" spc="80" dirty="0">
                <a:latin typeface="Times New Roman"/>
                <a:cs typeface="Times New Roman"/>
              </a:rPr>
              <a:t>t</a:t>
            </a:r>
            <a:r>
              <a:rPr sz="1200" spc="5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3373882"/>
            <a:ext cx="1866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mbria Math"/>
                <a:cs typeface="Cambria Math"/>
              </a:rPr>
              <a:t>2𝜋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704" y="3392677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4">
                <a:moveTo>
                  <a:pt x="0" y="0"/>
                </a:moveTo>
                <a:lnTo>
                  <a:pt x="16306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9652" y="3279394"/>
            <a:ext cx="13430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50" spc="-135" baseline="42929" dirty="0">
                <a:latin typeface="Cambria Math"/>
                <a:cs typeface="Cambria Math"/>
              </a:rPr>
              <a:t>𝑉</a:t>
            </a:r>
            <a:r>
              <a:rPr sz="1200" spc="-135" baseline="41666" dirty="0">
                <a:latin typeface="Cambria Math"/>
                <a:cs typeface="Cambria Math"/>
              </a:rPr>
              <a:t>𝑚 </a:t>
            </a:r>
            <a:r>
              <a:rPr sz="1100" dirty="0">
                <a:latin typeface="Cambria Math"/>
                <a:cs typeface="Cambria Math"/>
              </a:rPr>
              <a:t>(cos</a:t>
            </a:r>
            <a:r>
              <a:rPr sz="1650" baseline="2525" dirty="0">
                <a:latin typeface="Cambria Math"/>
                <a:cs typeface="Cambria Math"/>
              </a:rPr>
              <a:t>(</a:t>
            </a:r>
            <a:r>
              <a:rPr sz="1100" dirty="0">
                <a:latin typeface="Cambria Math"/>
                <a:cs typeface="Cambria Math"/>
              </a:rPr>
              <a:t>𝛼</a:t>
            </a:r>
            <a:r>
              <a:rPr sz="1650" baseline="2525" dirty="0">
                <a:latin typeface="Cambria Math"/>
                <a:cs typeface="Cambria Math"/>
              </a:rPr>
              <a:t>) </a:t>
            </a:r>
            <a:r>
              <a:rPr sz="1100" dirty="0">
                <a:latin typeface="Cambria Math"/>
                <a:cs typeface="Cambria Math"/>
              </a:rPr>
              <a:t>−</a:t>
            </a:r>
            <a:r>
              <a:rPr sz="1100" spc="-40" dirty="0">
                <a:latin typeface="Cambria Math"/>
                <a:cs typeface="Cambria Math"/>
              </a:rPr>
              <a:t> </a:t>
            </a:r>
            <a:r>
              <a:rPr sz="1100" dirty="0">
                <a:latin typeface="Cambria Math"/>
                <a:cs typeface="Cambria Math"/>
              </a:rPr>
              <a:t>cos(𝛽))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3659250"/>
            <a:ext cx="12204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Average load</a:t>
            </a:r>
            <a:r>
              <a:rPr sz="1100" spc="-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current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16710" y="4204350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4">
                <a:moveTo>
                  <a:pt x="0" y="0"/>
                </a:moveTo>
                <a:lnTo>
                  <a:pt x="289903" y="0"/>
                </a:lnTo>
              </a:path>
            </a:pathLst>
          </a:custGeom>
          <a:ln w="7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88576" y="4180935"/>
            <a:ext cx="70485" cy="1308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50" spc="25" dirty="0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0349" y="4078246"/>
            <a:ext cx="77470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i="1" spc="5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13519" y="4187758"/>
            <a:ext cx="299085" cy="2178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-40" dirty="0">
                <a:latin typeface="Times New Roman"/>
                <a:cs typeface="Times New Roman"/>
              </a:rPr>
              <a:t>2</a:t>
            </a:r>
            <a:r>
              <a:rPr sz="1250" i="1" spc="-40" dirty="0">
                <a:latin typeface="Symbol"/>
                <a:cs typeface="Symbol"/>
              </a:rPr>
              <a:t></a:t>
            </a:r>
            <a:r>
              <a:rPr sz="1250" i="1" spc="-185" dirty="0">
                <a:latin typeface="Times New Roman"/>
                <a:cs typeface="Times New Roman"/>
              </a:rPr>
              <a:t> </a:t>
            </a:r>
            <a:r>
              <a:rPr sz="1200" i="1" spc="15" dirty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57262" y="3981215"/>
            <a:ext cx="406400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800" spc="15" baseline="-34722" dirty="0">
                <a:latin typeface="Symbol"/>
                <a:cs typeface="Symbol"/>
              </a:rPr>
              <a:t></a:t>
            </a:r>
            <a:r>
              <a:rPr sz="1800" spc="60" baseline="-34722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V</a:t>
            </a:r>
            <a:r>
              <a:rPr sz="975" i="1" spc="-7" baseline="-25641" dirty="0">
                <a:latin typeface="Times New Roman"/>
                <a:cs typeface="Times New Roman"/>
              </a:rPr>
              <a:t>m</a:t>
            </a:r>
            <a:endParaRPr sz="975" baseline="-25641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17819" y="4069591"/>
            <a:ext cx="913765" cy="2178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5" dirty="0">
                <a:latin typeface="Times New Roman"/>
                <a:cs typeface="Times New Roman"/>
              </a:rPr>
              <a:t>(cos</a:t>
            </a:r>
            <a:r>
              <a:rPr sz="1250" i="1" spc="5" dirty="0">
                <a:latin typeface="Symbol"/>
                <a:cs typeface="Symbol"/>
              </a:rPr>
              <a:t></a:t>
            </a:r>
            <a:r>
              <a:rPr sz="1250" i="1" spc="-2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Symbol"/>
                <a:cs typeface="Symbol"/>
              </a:rPr>
              <a:t></a:t>
            </a:r>
            <a:r>
              <a:rPr sz="1200" spc="-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cos</a:t>
            </a:r>
            <a:r>
              <a:rPr sz="1200" spc="-130" dirty="0">
                <a:latin typeface="Times New Roman"/>
                <a:cs typeface="Times New Roman"/>
              </a:rPr>
              <a:t> </a:t>
            </a:r>
            <a:r>
              <a:rPr sz="1250" i="1" spc="-15" dirty="0">
                <a:latin typeface="Symbol"/>
                <a:cs typeface="Symbol"/>
              </a:rPr>
              <a:t></a:t>
            </a:r>
            <a:r>
              <a:rPr sz="1250" i="1" spc="-18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4526406"/>
            <a:ext cx="15614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Single phase full</a:t>
            </a:r>
            <a:r>
              <a:rPr sz="11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converter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26840" y="7643447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4">
                <a:moveTo>
                  <a:pt x="0" y="0"/>
                </a:moveTo>
                <a:lnTo>
                  <a:pt x="112200" y="0"/>
                </a:lnTo>
              </a:path>
            </a:pathLst>
          </a:custGeom>
          <a:ln w="76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405642" y="7741135"/>
            <a:ext cx="82550" cy="138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i="1" dirty="0">
                <a:latin typeface="Symbol"/>
                <a:cs typeface="Symbol"/>
              </a:rPr>
              <a:t></a:t>
            </a:r>
            <a:endParaRPr sz="70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06871" y="7333863"/>
            <a:ext cx="36385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800" spc="15" baseline="-30092" dirty="0">
                <a:latin typeface="Times New Roman"/>
                <a:cs typeface="Times New Roman"/>
              </a:rPr>
              <a:t>1 </a:t>
            </a:r>
            <a:r>
              <a:rPr sz="700" i="1" dirty="0">
                <a:latin typeface="Symbol"/>
                <a:cs typeface="Symbol"/>
              </a:rPr>
              <a:t></a:t>
            </a:r>
            <a:r>
              <a:rPr sz="700" i="1" spc="-110" dirty="0">
                <a:latin typeface="Times New Roman"/>
                <a:cs typeface="Times New Roman"/>
              </a:rPr>
              <a:t> </a:t>
            </a:r>
            <a:r>
              <a:rPr sz="700" spc="25" dirty="0">
                <a:latin typeface="Symbol"/>
                <a:cs typeface="Symbol"/>
              </a:rPr>
              <a:t></a:t>
            </a:r>
            <a:r>
              <a:rPr sz="700" i="1" spc="25" dirty="0">
                <a:latin typeface="Symbol"/>
                <a:cs typeface="Symbol"/>
              </a:rPr>
              <a:t></a:t>
            </a:r>
            <a:endParaRPr sz="70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5668" y="7438502"/>
            <a:ext cx="1676400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200" i="1" spc="-25" dirty="0">
                <a:latin typeface="Times New Roman"/>
                <a:cs typeface="Times New Roman"/>
              </a:rPr>
              <a:t>V</a:t>
            </a:r>
            <a:r>
              <a:rPr sz="1050" spc="-37" baseline="-23809" dirty="0">
                <a:latin typeface="Times New Roman"/>
                <a:cs typeface="Times New Roman"/>
              </a:rPr>
              <a:t>0 </a:t>
            </a:r>
            <a:r>
              <a:rPr sz="1200" spc="10" dirty="0">
                <a:latin typeface="Symbol"/>
                <a:cs typeface="Symbol"/>
              </a:rPr>
              <a:t>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875" i="1" spc="-22" baseline="-42222" dirty="0">
                <a:latin typeface="Symbol"/>
                <a:cs typeface="Symbol"/>
              </a:rPr>
              <a:t></a:t>
            </a:r>
            <a:r>
              <a:rPr sz="1875" i="1" spc="-22" baseline="-42222" dirty="0">
                <a:latin typeface="Times New Roman"/>
                <a:cs typeface="Times New Roman"/>
              </a:rPr>
              <a:t> </a:t>
            </a:r>
            <a:r>
              <a:rPr sz="2700" spc="7" baseline="-13888" dirty="0">
                <a:latin typeface="Symbol"/>
                <a:cs typeface="Symbol"/>
              </a:rPr>
              <a:t></a:t>
            </a:r>
            <a:r>
              <a:rPr sz="2700" spc="7" baseline="-13888" dirty="0">
                <a:latin typeface="Times New Roman"/>
                <a:cs typeface="Times New Roman"/>
              </a:rPr>
              <a:t> </a:t>
            </a:r>
            <a:r>
              <a:rPr sz="1200" i="1" spc="-20" dirty="0">
                <a:latin typeface="Times New Roman"/>
                <a:cs typeface="Times New Roman"/>
              </a:rPr>
              <a:t>V</a:t>
            </a:r>
            <a:r>
              <a:rPr sz="1050" i="1" spc="-30" baseline="-23809" dirty="0">
                <a:latin typeface="Times New Roman"/>
                <a:cs typeface="Times New Roman"/>
              </a:rPr>
              <a:t>m </a:t>
            </a:r>
            <a:r>
              <a:rPr sz="1200" spc="5" dirty="0">
                <a:latin typeface="Times New Roman"/>
                <a:cs typeface="Times New Roman"/>
              </a:rPr>
              <a:t>sin(</a:t>
            </a:r>
            <a:r>
              <a:rPr sz="1250" i="1" spc="5" dirty="0">
                <a:latin typeface="Symbol"/>
                <a:cs typeface="Symbol"/>
              </a:rPr>
              <a:t></a:t>
            </a:r>
            <a:r>
              <a:rPr sz="1200" i="1" spc="5" dirty="0">
                <a:latin typeface="Times New Roman"/>
                <a:cs typeface="Times New Roman"/>
              </a:rPr>
              <a:t>t</a:t>
            </a:r>
            <a:r>
              <a:rPr sz="1200" spc="5" dirty="0">
                <a:latin typeface="Times New Roman"/>
                <a:cs typeface="Times New Roman"/>
              </a:rPr>
              <a:t>)</a:t>
            </a:r>
            <a:r>
              <a:rPr sz="1200" i="1" spc="5" dirty="0">
                <a:latin typeface="Times New Roman"/>
                <a:cs typeface="Times New Roman"/>
              </a:rPr>
              <a:t>d</a:t>
            </a:r>
            <a:r>
              <a:rPr sz="1200" i="1" spc="-6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(</a:t>
            </a:r>
            <a:r>
              <a:rPr sz="1250" i="1" spc="5" dirty="0">
                <a:latin typeface="Symbol"/>
                <a:cs typeface="Symbol"/>
              </a:rPr>
              <a:t></a:t>
            </a:r>
            <a:r>
              <a:rPr sz="1200" i="1" spc="5" dirty="0">
                <a:latin typeface="Times New Roman"/>
                <a:cs typeface="Times New Roman"/>
              </a:rPr>
              <a:t>t</a:t>
            </a:r>
            <a:r>
              <a:rPr sz="1200" spc="5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59888" y="8240080"/>
            <a:ext cx="248920" cy="0"/>
          </a:xfrm>
          <a:custGeom>
            <a:avLst/>
            <a:gdLst/>
            <a:ahLst/>
            <a:cxnLst/>
            <a:rect l="l" t="t" r="r" b="b"/>
            <a:pathLst>
              <a:path w="248919">
                <a:moveTo>
                  <a:pt x="0" y="0"/>
                </a:moveTo>
                <a:lnTo>
                  <a:pt x="248625" y="0"/>
                </a:lnTo>
              </a:path>
            </a:pathLst>
          </a:custGeom>
          <a:ln w="74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115442" y="8223564"/>
            <a:ext cx="110489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i="1" spc="-20" dirty="0">
                <a:latin typeface="Symbol"/>
                <a:cs typeface="Symbol"/>
              </a:rPr>
              <a:t>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0218" y="8105588"/>
            <a:ext cx="780415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150" spc="35" dirty="0">
                <a:latin typeface="Symbol"/>
                <a:cs typeface="Symbol"/>
              </a:rPr>
              <a:t>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725" spc="-22" baseline="36231" dirty="0">
                <a:latin typeface="Times New Roman"/>
                <a:cs typeface="Times New Roman"/>
              </a:rPr>
              <a:t>2</a:t>
            </a:r>
            <a:r>
              <a:rPr sz="1725" i="1" spc="-22" baseline="36231" dirty="0">
                <a:latin typeface="Times New Roman"/>
                <a:cs typeface="Times New Roman"/>
              </a:rPr>
              <a:t>V</a:t>
            </a:r>
            <a:r>
              <a:rPr sz="975" i="1" spc="-22" baseline="38461" dirty="0">
                <a:latin typeface="Times New Roman"/>
                <a:cs typeface="Times New Roman"/>
              </a:rPr>
              <a:t>m</a:t>
            </a:r>
            <a:r>
              <a:rPr sz="975" i="1" spc="44" baseline="38461" dirty="0">
                <a:latin typeface="Times New Roman"/>
                <a:cs typeface="Times New Roman"/>
              </a:rPr>
              <a:t> </a:t>
            </a:r>
            <a:r>
              <a:rPr sz="1150" spc="25" dirty="0">
                <a:latin typeface="Times New Roman"/>
                <a:cs typeface="Times New Roman"/>
              </a:rPr>
              <a:t>cos</a:t>
            </a:r>
            <a:r>
              <a:rPr sz="1250" i="1" spc="25" dirty="0">
                <a:latin typeface="Symbol"/>
                <a:cs typeface="Symbol"/>
              </a:rPr>
              <a:t>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2004" y="8561069"/>
            <a:ext cx="33115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T₁,T₂ </a:t>
            </a:r>
            <a:r>
              <a:rPr sz="1100" spc="-5" dirty="0">
                <a:latin typeface="Calibri"/>
                <a:cs typeface="Calibri"/>
              </a:rPr>
              <a:t>triggered </a:t>
            </a:r>
            <a:r>
              <a:rPr sz="1100" dirty="0">
                <a:latin typeface="Calibri"/>
                <a:cs typeface="Calibri"/>
              </a:rPr>
              <a:t>at α and π </a:t>
            </a:r>
            <a:r>
              <a:rPr sz="1100" spc="-5" dirty="0">
                <a:latin typeface="Calibri"/>
                <a:cs typeface="Calibri"/>
              </a:rPr>
              <a:t>radian </a:t>
            </a:r>
            <a:r>
              <a:rPr sz="1100" dirty="0">
                <a:latin typeface="Calibri"/>
                <a:cs typeface="Calibri"/>
              </a:rPr>
              <a:t>latter </a:t>
            </a:r>
            <a:r>
              <a:rPr sz="1100" spc="-5" dirty="0">
                <a:latin typeface="Calibri"/>
                <a:cs typeface="Calibri"/>
              </a:rPr>
              <a:t>T₃, T₄ are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triggered.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14704" y="4869179"/>
            <a:ext cx="2837942" cy="2364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5292978"/>
            <a:ext cx="25482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Single phase half wave circuit with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RLE</a:t>
            </a:r>
            <a:r>
              <a:rPr sz="11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load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9394646"/>
            <a:ext cx="208216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The minimum value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10" dirty="0">
                <a:latin typeface="Calibri"/>
                <a:cs typeface="Calibri"/>
              </a:rPr>
              <a:t>firing </a:t>
            </a:r>
            <a:r>
              <a:rPr sz="1100" spc="-5" dirty="0">
                <a:latin typeface="Calibri"/>
                <a:cs typeface="Calibri"/>
              </a:rPr>
              <a:t>angle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3450" y="914399"/>
            <a:ext cx="3622675" cy="4245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5635751"/>
            <a:ext cx="3544239" cy="3613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3221" y="893563"/>
            <a:ext cx="975994" cy="5759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0"/>
              </a:spcBef>
            </a:pPr>
            <a:r>
              <a:rPr sz="1200" i="1" spc="-15" dirty="0">
                <a:latin typeface="Times New Roman"/>
                <a:cs typeface="Times New Roman"/>
              </a:rPr>
              <a:t>V</a:t>
            </a:r>
            <a:r>
              <a:rPr sz="1050" i="1" spc="-22" baseline="-23809" dirty="0">
                <a:latin typeface="Times New Roman"/>
                <a:cs typeface="Times New Roman"/>
              </a:rPr>
              <a:t>m </a:t>
            </a:r>
            <a:r>
              <a:rPr sz="1200" dirty="0">
                <a:latin typeface="Times New Roman"/>
                <a:cs typeface="Times New Roman"/>
              </a:rPr>
              <a:t>sin(</a:t>
            </a:r>
            <a:r>
              <a:rPr sz="1250" i="1" dirty="0">
                <a:latin typeface="Symbol"/>
                <a:cs typeface="Symbol"/>
              </a:rPr>
              <a:t></a:t>
            </a:r>
            <a:r>
              <a:rPr sz="1200" i="1" dirty="0">
                <a:latin typeface="Times New Roman"/>
                <a:cs typeface="Times New Roman"/>
              </a:rPr>
              <a:t>t</a:t>
            </a:r>
            <a:r>
              <a:rPr sz="1200" dirty="0">
                <a:latin typeface="Times New Roman"/>
                <a:cs typeface="Times New Roman"/>
              </a:rPr>
              <a:t>) </a:t>
            </a:r>
            <a:r>
              <a:rPr sz="1200" spc="25" dirty="0">
                <a:latin typeface="Symbol"/>
                <a:cs typeface="Symbol"/>
              </a:rPr>
              <a:t></a:t>
            </a:r>
            <a:r>
              <a:rPr sz="1200" spc="-180" dirty="0">
                <a:latin typeface="Times New Roman"/>
                <a:cs typeface="Times New Roman"/>
              </a:rPr>
              <a:t> </a:t>
            </a:r>
            <a:r>
              <a:rPr sz="1200" i="1" spc="3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  <a:spcBef>
                <a:spcPts val="1490"/>
              </a:spcBef>
            </a:pPr>
            <a:r>
              <a:rPr sz="1100" dirty="0">
                <a:latin typeface="Calibri"/>
                <a:cs typeface="Calibri"/>
              </a:rPr>
              <a:t>So,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16180" y="1820997"/>
            <a:ext cx="170180" cy="0"/>
          </a:xfrm>
          <a:custGeom>
            <a:avLst/>
            <a:gdLst/>
            <a:ahLst/>
            <a:cxnLst/>
            <a:rect l="l" t="t" r="r" b="b"/>
            <a:pathLst>
              <a:path w="170180">
                <a:moveTo>
                  <a:pt x="0" y="0"/>
                </a:moveTo>
                <a:lnTo>
                  <a:pt x="170141" y="0"/>
                </a:lnTo>
              </a:path>
            </a:pathLst>
          </a:custGeom>
          <a:ln w="74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7842" y="1797859"/>
            <a:ext cx="7048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2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7025" y="1915968"/>
            <a:ext cx="9017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i="1" spc="35" dirty="0">
                <a:latin typeface="Times New Roman"/>
                <a:cs typeface="Times New Roman"/>
              </a:rPr>
              <a:t>m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1903" y="1599533"/>
            <a:ext cx="120014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i="1" spc="1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98593" y="1813071"/>
            <a:ext cx="120014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i="1" spc="10" dirty="0">
                <a:latin typeface="Times New Roman"/>
                <a:cs typeface="Times New Roman"/>
              </a:rPr>
              <a:t>V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9674" y="1691098"/>
            <a:ext cx="11811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5" dirty="0">
                <a:latin typeface="Symbol"/>
                <a:cs typeface="Symbol"/>
              </a:rPr>
              <a:t></a:t>
            </a:r>
            <a:r>
              <a:rPr sz="650" spc="2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1304" y="1686434"/>
            <a:ext cx="484505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i="1" spc="-20" dirty="0">
                <a:latin typeface="Symbol"/>
                <a:cs typeface="Symbol"/>
              </a:rPr>
              <a:t></a:t>
            </a:r>
            <a:r>
              <a:rPr sz="1250" i="1" spc="-2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Symbol"/>
                <a:cs typeface="Symbol"/>
              </a:rPr>
              <a:t>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sin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0481" y="2180589"/>
            <a:ext cx="2094864" cy="89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Maximum </a:t>
            </a:r>
            <a:r>
              <a:rPr sz="1100" dirty="0">
                <a:latin typeface="Calibri"/>
                <a:cs typeface="Calibri"/>
              </a:rPr>
              <a:t>value of </a:t>
            </a:r>
            <a:r>
              <a:rPr sz="1100" spc="-5" dirty="0">
                <a:latin typeface="Calibri"/>
                <a:cs typeface="Calibri"/>
              </a:rPr>
              <a:t>firing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angle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1250" i="1" spc="15" dirty="0">
                <a:latin typeface="Symbol"/>
                <a:cs typeface="Symbol"/>
              </a:rPr>
              <a:t></a:t>
            </a:r>
            <a:r>
              <a:rPr sz="1050" spc="22" baseline="-23809" dirty="0">
                <a:latin typeface="Times New Roman"/>
                <a:cs typeface="Times New Roman"/>
              </a:rPr>
              <a:t>2 </a:t>
            </a:r>
            <a:r>
              <a:rPr sz="1200" spc="20" dirty="0">
                <a:latin typeface="Symbol"/>
                <a:cs typeface="Symbol"/>
              </a:rPr>
              <a:t>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50" i="1" spc="-5" dirty="0">
                <a:latin typeface="Symbol"/>
                <a:cs typeface="Symbol"/>
              </a:rPr>
              <a:t></a:t>
            </a:r>
            <a:r>
              <a:rPr sz="1250" i="1" spc="-114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Symbol"/>
                <a:cs typeface="Symbol"/>
              </a:rPr>
              <a:t></a:t>
            </a:r>
            <a:r>
              <a:rPr sz="1250" i="1" spc="35" dirty="0">
                <a:latin typeface="Symbol"/>
                <a:cs typeface="Symbol"/>
              </a:rPr>
              <a:t></a:t>
            </a:r>
            <a:r>
              <a:rPr sz="1050" spc="52" baseline="-23809" dirty="0">
                <a:latin typeface="Times New Roman"/>
                <a:cs typeface="Times New Roman"/>
              </a:rPr>
              <a:t>2</a:t>
            </a:r>
            <a:endParaRPr sz="1050" baseline="-23809">
              <a:latin typeface="Times New Roman"/>
              <a:cs typeface="Times New Roman"/>
            </a:endParaRPr>
          </a:p>
          <a:p>
            <a:pPr marL="53975">
              <a:lnSpc>
                <a:spcPct val="100000"/>
              </a:lnSpc>
              <a:spcBef>
                <a:spcPts val="1495"/>
              </a:spcBef>
            </a:pPr>
            <a:r>
              <a:rPr sz="1100" spc="-5" dirty="0">
                <a:latin typeface="Calibri"/>
                <a:cs typeface="Calibri"/>
              </a:rPr>
              <a:t>The voltage differential </a:t>
            </a:r>
            <a:r>
              <a:rPr sz="1100" dirty="0">
                <a:latin typeface="Calibri"/>
                <a:cs typeface="Calibri"/>
              </a:rPr>
              <a:t>equation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41282" y="3430285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4">
                <a:moveTo>
                  <a:pt x="0" y="0"/>
                </a:moveTo>
                <a:lnTo>
                  <a:pt x="189635" y="0"/>
                </a:lnTo>
              </a:path>
            </a:pathLst>
          </a:custGeom>
          <a:ln w="7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99091" y="3406869"/>
            <a:ext cx="889635" cy="1308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831215" algn="l"/>
              </a:tabLst>
            </a:pPr>
            <a:r>
              <a:rPr sz="650" i="1" spc="40" dirty="0">
                <a:latin typeface="Times New Roman"/>
                <a:cs typeface="Times New Roman"/>
              </a:rPr>
              <a:t>m	</a:t>
            </a:r>
            <a:r>
              <a:rPr sz="650" spc="30" dirty="0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61666" y="3422348"/>
            <a:ext cx="143510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i="1" spc="-5" dirty="0">
                <a:latin typeface="Times New Roman"/>
                <a:cs typeface="Times New Roman"/>
              </a:rPr>
              <a:t>dt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5651" y="3295508"/>
            <a:ext cx="1725295" cy="2178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00" i="1" spc="15" dirty="0">
                <a:latin typeface="Times New Roman"/>
                <a:cs typeface="Times New Roman"/>
              </a:rPr>
              <a:t>V </a:t>
            </a:r>
            <a:r>
              <a:rPr sz="1200" dirty="0">
                <a:latin typeface="Times New Roman"/>
                <a:cs typeface="Times New Roman"/>
              </a:rPr>
              <a:t>sin(</a:t>
            </a:r>
            <a:r>
              <a:rPr sz="1250" i="1" dirty="0">
                <a:latin typeface="Symbol"/>
                <a:cs typeface="Symbol"/>
              </a:rPr>
              <a:t></a:t>
            </a:r>
            <a:r>
              <a:rPr sz="1200" i="1" dirty="0">
                <a:latin typeface="Times New Roman"/>
                <a:cs typeface="Times New Roman"/>
              </a:rPr>
              <a:t>t</a:t>
            </a:r>
            <a:r>
              <a:rPr sz="1200" dirty="0">
                <a:latin typeface="Times New Roman"/>
                <a:cs typeface="Times New Roman"/>
              </a:rPr>
              <a:t>) </a:t>
            </a:r>
            <a:r>
              <a:rPr sz="1200" spc="10" dirty="0">
                <a:latin typeface="Symbol"/>
                <a:cs typeface="Symbol"/>
              </a:rPr>
              <a:t>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Ri </a:t>
            </a:r>
            <a:r>
              <a:rPr sz="1200" spc="10" dirty="0">
                <a:latin typeface="Symbol"/>
                <a:cs typeface="Symbol"/>
              </a:rPr>
              <a:t>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i="1" spc="10" dirty="0">
                <a:latin typeface="Times New Roman"/>
                <a:cs typeface="Times New Roman"/>
              </a:rPr>
              <a:t>L </a:t>
            </a:r>
            <a:r>
              <a:rPr sz="1800" i="1" spc="-7" baseline="34722" dirty="0">
                <a:latin typeface="Times New Roman"/>
                <a:cs typeface="Times New Roman"/>
              </a:rPr>
              <a:t>di</a:t>
            </a:r>
            <a:r>
              <a:rPr sz="975" spc="-7" baseline="38461" dirty="0">
                <a:latin typeface="Times New Roman"/>
                <a:cs typeface="Times New Roman"/>
              </a:rPr>
              <a:t>0 </a:t>
            </a:r>
            <a:r>
              <a:rPr sz="1200" spc="10" dirty="0">
                <a:latin typeface="Symbol"/>
                <a:cs typeface="Symbol"/>
              </a:rPr>
              <a:t></a:t>
            </a:r>
            <a:r>
              <a:rPr sz="1200" spc="-90" dirty="0">
                <a:latin typeface="Times New Roman"/>
                <a:cs typeface="Times New Roman"/>
              </a:rPr>
              <a:t> </a:t>
            </a:r>
            <a:r>
              <a:rPr sz="1200" i="1" spc="15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2705" y="8220840"/>
            <a:ext cx="1098550" cy="567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Times New Roman"/>
                <a:cs typeface="Times New Roman"/>
              </a:rPr>
              <a:t>i</a:t>
            </a:r>
            <a:r>
              <a:rPr sz="1050" i="1" spc="-7" baseline="-23809" dirty="0">
                <a:latin typeface="Times New Roman"/>
                <a:cs typeface="Times New Roman"/>
              </a:rPr>
              <a:t>s </a:t>
            </a:r>
            <a:r>
              <a:rPr sz="1200" spc="25" dirty="0">
                <a:latin typeface="Symbol"/>
                <a:cs typeface="Symbol"/>
              </a:rPr>
              <a:t>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i</a:t>
            </a:r>
            <a:r>
              <a:rPr sz="1050" i="1" spc="-7" baseline="-23809" dirty="0">
                <a:latin typeface="Times New Roman"/>
                <a:cs typeface="Times New Roman"/>
              </a:rPr>
              <a:t>s</a:t>
            </a:r>
            <a:r>
              <a:rPr sz="1050" spc="-7" baseline="-23809" dirty="0">
                <a:latin typeface="Times New Roman"/>
                <a:cs typeface="Times New Roman"/>
              </a:rPr>
              <a:t>1 </a:t>
            </a:r>
            <a:r>
              <a:rPr sz="1200" spc="25" dirty="0">
                <a:latin typeface="Symbol"/>
                <a:cs typeface="Symbol"/>
              </a:rPr>
              <a:t></a:t>
            </a:r>
            <a:r>
              <a:rPr sz="1200" spc="-22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i</a:t>
            </a:r>
            <a:r>
              <a:rPr sz="1050" i="1" spc="-7" baseline="-23809" dirty="0">
                <a:latin typeface="Times New Roman"/>
                <a:cs typeface="Times New Roman"/>
              </a:rPr>
              <a:t>s </a:t>
            </a:r>
            <a:r>
              <a:rPr sz="1050" spc="15" baseline="-23809" dirty="0">
                <a:latin typeface="Times New Roman"/>
                <a:cs typeface="Times New Roman"/>
              </a:rPr>
              <a:t>2</a:t>
            </a:r>
            <a:endParaRPr sz="1050" baseline="-23809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Times New Roman"/>
              <a:cs typeface="Times New Roman"/>
            </a:endParaRPr>
          </a:p>
          <a:p>
            <a:pPr marL="3175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Due </a:t>
            </a:r>
            <a:r>
              <a:rPr sz="1100" spc="-5" dirty="0">
                <a:latin typeface="Calibri"/>
                <a:cs typeface="Calibri"/>
              </a:rPr>
              <a:t>to source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volt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18269" y="9139240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19" y="0"/>
                </a:lnTo>
              </a:path>
            </a:pathLst>
          </a:custGeom>
          <a:ln w="74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61485" y="9115842"/>
            <a:ext cx="10477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i="1" spc="10" dirty="0">
                <a:latin typeface="Times New Roman"/>
                <a:cs typeface="Times New Roman"/>
              </a:rPr>
              <a:t>s</a:t>
            </a:r>
            <a:r>
              <a:rPr sz="650" spc="3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43071" y="9131296"/>
            <a:ext cx="11239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i="1" spc="40" dirty="0">
                <a:latin typeface="Times New Roman"/>
                <a:cs typeface="Times New Roman"/>
              </a:rPr>
              <a:t>Z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5506" y="9004598"/>
            <a:ext cx="1205230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150" i="1" spc="20" dirty="0">
                <a:latin typeface="Times New Roman"/>
                <a:cs typeface="Times New Roman"/>
              </a:rPr>
              <a:t>i </a:t>
            </a:r>
            <a:r>
              <a:rPr sz="1150" spc="40" dirty="0">
                <a:latin typeface="Symbol"/>
                <a:cs typeface="Symbol"/>
              </a:rPr>
              <a:t>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725" i="1" spc="22" baseline="36231" dirty="0">
                <a:latin typeface="Times New Roman"/>
                <a:cs typeface="Times New Roman"/>
              </a:rPr>
              <a:t>V</a:t>
            </a:r>
            <a:r>
              <a:rPr sz="975" i="1" spc="22" baseline="38461" dirty="0">
                <a:latin typeface="Times New Roman"/>
                <a:cs typeface="Times New Roman"/>
              </a:rPr>
              <a:t>m </a:t>
            </a:r>
            <a:r>
              <a:rPr sz="1150" spc="5" dirty="0">
                <a:latin typeface="Times New Roman"/>
                <a:cs typeface="Times New Roman"/>
              </a:rPr>
              <a:t>sin(</a:t>
            </a:r>
            <a:r>
              <a:rPr sz="1250" i="1" spc="5" dirty="0">
                <a:latin typeface="Symbol"/>
                <a:cs typeface="Symbol"/>
              </a:rPr>
              <a:t></a:t>
            </a:r>
            <a:r>
              <a:rPr sz="1150" i="1" spc="5" dirty="0">
                <a:latin typeface="Times New Roman"/>
                <a:cs typeface="Times New Roman"/>
              </a:rPr>
              <a:t>t</a:t>
            </a:r>
            <a:r>
              <a:rPr sz="1150" i="1" spc="-175" dirty="0">
                <a:latin typeface="Times New Roman"/>
                <a:cs typeface="Times New Roman"/>
              </a:rPr>
              <a:t> </a:t>
            </a:r>
            <a:r>
              <a:rPr sz="1150" spc="80" dirty="0">
                <a:latin typeface="Symbol"/>
                <a:cs typeface="Symbol"/>
              </a:rPr>
              <a:t></a:t>
            </a:r>
            <a:r>
              <a:rPr sz="1250" i="1" spc="80" dirty="0">
                <a:latin typeface="Symbol"/>
                <a:cs typeface="Symbol"/>
              </a:rPr>
              <a:t></a:t>
            </a:r>
            <a:r>
              <a:rPr sz="1150" spc="80" dirty="0">
                <a:latin typeface="Times New Roman"/>
                <a:cs typeface="Times New Roman"/>
              </a:rPr>
              <a:t>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9461703"/>
            <a:ext cx="13315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Due </a:t>
            </a:r>
            <a:r>
              <a:rPr sz="1100" spc="-5" dirty="0">
                <a:latin typeface="Calibri"/>
                <a:cs typeface="Calibri"/>
              </a:rPr>
              <a:t>to </a:t>
            </a:r>
            <a:r>
              <a:rPr sz="1100" dirty="0">
                <a:latin typeface="Calibri"/>
                <a:cs typeface="Calibri"/>
              </a:rPr>
              <a:t>DC </a:t>
            </a:r>
            <a:r>
              <a:rPr sz="1100" spc="-5" dirty="0">
                <a:latin typeface="Calibri"/>
                <a:cs typeface="Calibri"/>
              </a:rPr>
              <a:t>counter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emf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14704" y="4093764"/>
            <a:ext cx="3562223" cy="3972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0066" y="2593660"/>
            <a:ext cx="170180" cy="0"/>
          </a:xfrm>
          <a:custGeom>
            <a:avLst/>
            <a:gdLst/>
            <a:ahLst/>
            <a:cxnLst/>
            <a:rect l="l" t="t" r="r" b="b"/>
            <a:pathLst>
              <a:path w="170180">
                <a:moveTo>
                  <a:pt x="0" y="0"/>
                </a:moveTo>
                <a:lnTo>
                  <a:pt x="170180" y="0"/>
                </a:lnTo>
              </a:path>
            </a:pathLst>
          </a:custGeom>
          <a:ln w="74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39241" y="2593660"/>
            <a:ext cx="121920" cy="0"/>
          </a:xfrm>
          <a:custGeom>
            <a:avLst/>
            <a:gdLst/>
            <a:ahLst/>
            <a:cxnLst/>
            <a:rect l="l" t="t" r="r" b="b"/>
            <a:pathLst>
              <a:path w="121919">
                <a:moveTo>
                  <a:pt x="0" y="0"/>
                </a:moveTo>
                <a:lnTo>
                  <a:pt x="121790" y="0"/>
                </a:lnTo>
              </a:path>
            </a:pathLst>
          </a:custGeom>
          <a:ln w="74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756" y="902472"/>
            <a:ext cx="2006600" cy="189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Times New Roman"/>
                <a:cs typeface="Times New Roman"/>
              </a:rPr>
              <a:t>i</a:t>
            </a:r>
            <a:r>
              <a:rPr sz="1050" i="1" spc="-7" baseline="-23809" dirty="0">
                <a:latin typeface="Times New Roman"/>
                <a:cs typeface="Times New Roman"/>
              </a:rPr>
              <a:t>s</a:t>
            </a:r>
            <a:r>
              <a:rPr sz="1050" i="1" spc="-179" baseline="-23809" dirty="0">
                <a:latin typeface="Times New Roman"/>
                <a:cs typeface="Times New Roman"/>
              </a:rPr>
              <a:t> </a:t>
            </a:r>
            <a:r>
              <a:rPr sz="1050" spc="15" baseline="-23809" dirty="0">
                <a:latin typeface="Times New Roman"/>
                <a:cs typeface="Times New Roman"/>
              </a:rPr>
              <a:t>2</a:t>
            </a:r>
            <a:r>
              <a:rPr sz="1050" spc="30" baseline="-23809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Symbol"/>
                <a:cs typeface="Symbol"/>
              </a:rPr>
              <a:t>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Symbol"/>
                <a:cs typeface="Symbol"/>
              </a:rPr>
              <a:t></a:t>
            </a:r>
            <a:r>
              <a:rPr sz="1200" spc="35" dirty="0">
                <a:latin typeface="Times New Roman"/>
                <a:cs typeface="Times New Roman"/>
              </a:rPr>
              <a:t>(</a:t>
            </a:r>
            <a:r>
              <a:rPr sz="1200" i="1" spc="35" dirty="0">
                <a:latin typeface="Times New Roman"/>
                <a:cs typeface="Times New Roman"/>
              </a:rPr>
              <a:t>E</a:t>
            </a:r>
            <a:r>
              <a:rPr sz="1200" i="1" spc="-5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/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i="1" spc="25" dirty="0">
                <a:latin typeface="Times New Roman"/>
                <a:cs typeface="Times New Roman"/>
              </a:rPr>
              <a:t>R</a:t>
            </a:r>
            <a:r>
              <a:rPr sz="1200" spc="25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 marL="137795" marR="1181100" indent="-36830">
              <a:lnSpc>
                <a:spcPct val="94800"/>
              </a:lnSpc>
              <a:spcBef>
                <a:spcPts val="1235"/>
              </a:spcBef>
            </a:pPr>
            <a:r>
              <a:rPr sz="1725" i="1" spc="30" baseline="-26570" dirty="0">
                <a:latin typeface="Times New Roman"/>
                <a:cs typeface="Times New Roman"/>
              </a:rPr>
              <a:t>i </a:t>
            </a:r>
            <a:r>
              <a:rPr sz="1725" spc="67" baseline="-26570" dirty="0">
                <a:latin typeface="Symbol"/>
                <a:cs typeface="Symbol"/>
              </a:rPr>
              <a:t></a:t>
            </a:r>
            <a:r>
              <a:rPr sz="1725" spc="67" baseline="-26570" dirty="0">
                <a:latin typeface="Times New Roman"/>
                <a:cs typeface="Times New Roman"/>
              </a:rPr>
              <a:t> </a:t>
            </a:r>
            <a:r>
              <a:rPr sz="1725" i="1" spc="60" baseline="-26570" dirty="0">
                <a:latin typeface="Times New Roman"/>
                <a:cs typeface="Times New Roman"/>
              </a:rPr>
              <a:t>Ae</a:t>
            </a:r>
            <a:r>
              <a:rPr sz="650" spc="40" dirty="0">
                <a:latin typeface="Symbol"/>
                <a:cs typeface="Symbol"/>
              </a:rPr>
              <a:t></a:t>
            </a:r>
            <a:r>
              <a:rPr sz="650" spc="40" dirty="0">
                <a:latin typeface="Times New Roman"/>
                <a:cs typeface="Times New Roman"/>
              </a:rPr>
              <a:t>( </a:t>
            </a:r>
            <a:r>
              <a:rPr sz="650" i="1" spc="50" dirty="0">
                <a:latin typeface="Times New Roman"/>
                <a:cs typeface="Times New Roman"/>
              </a:rPr>
              <a:t>R</a:t>
            </a:r>
            <a:r>
              <a:rPr sz="650" spc="50" dirty="0">
                <a:latin typeface="Times New Roman"/>
                <a:cs typeface="Times New Roman"/>
              </a:rPr>
              <a:t>/</a:t>
            </a:r>
            <a:r>
              <a:rPr sz="650" spc="-25" dirty="0">
                <a:latin typeface="Times New Roman"/>
                <a:cs typeface="Times New Roman"/>
              </a:rPr>
              <a:t> </a:t>
            </a:r>
            <a:r>
              <a:rPr sz="650" i="1" spc="45" dirty="0">
                <a:latin typeface="Times New Roman"/>
                <a:cs typeface="Times New Roman"/>
              </a:rPr>
              <a:t>L</a:t>
            </a:r>
            <a:r>
              <a:rPr sz="650" spc="45" dirty="0">
                <a:latin typeface="Times New Roman"/>
                <a:cs typeface="Times New Roman"/>
              </a:rPr>
              <a:t>)</a:t>
            </a:r>
            <a:r>
              <a:rPr sz="650" i="1" spc="45" dirty="0">
                <a:latin typeface="Times New Roman"/>
                <a:cs typeface="Times New Roman"/>
              </a:rPr>
              <a:t>t  </a:t>
            </a:r>
            <a:r>
              <a:rPr sz="650" i="1" dirty="0">
                <a:latin typeface="Times New Roman"/>
                <a:cs typeface="Times New Roman"/>
              </a:rPr>
              <a:t> </a:t>
            </a:r>
            <a:r>
              <a:rPr sz="650" i="1" spc="15" dirty="0">
                <a:latin typeface="Times New Roman"/>
                <a:cs typeface="Times New Roman"/>
              </a:rPr>
              <a:t>t</a:t>
            </a: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 marL="82550">
              <a:lnSpc>
                <a:spcPct val="100000"/>
              </a:lnSpc>
              <a:spcBef>
                <a:spcPts val="500"/>
              </a:spcBef>
            </a:pPr>
            <a:r>
              <a:rPr sz="1100" spc="-5" dirty="0">
                <a:latin typeface="Calibri"/>
                <a:cs typeface="Calibri"/>
              </a:rPr>
              <a:t>Thus </a:t>
            </a:r>
            <a:r>
              <a:rPr sz="1100" dirty="0">
                <a:latin typeface="Calibri"/>
                <a:cs typeface="Calibri"/>
              </a:rPr>
              <a:t>the total current is </a:t>
            </a:r>
            <a:r>
              <a:rPr sz="1100" spc="-5" dirty="0">
                <a:latin typeface="Calibri"/>
                <a:cs typeface="Calibri"/>
              </a:rPr>
              <a:t>given</a:t>
            </a:r>
            <a:r>
              <a:rPr sz="1100" spc="-7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by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01600">
              <a:lnSpc>
                <a:spcPct val="100000"/>
              </a:lnSpc>
            </a:pPr>
            <a:r>
              <a:rPr sz="1200" i="1" spc="-5" dirty="0">
                <a:latin typeface="Times New Roman"/>
                <a:cs typeface="Times New Roman"/>
              </a:rPr>
              <a:t>i</a:t>
            </a:r>
            <a:r>
              <a:rPr sz="1050" i="1" spc="-7" baseline="-23809" dirty="0">
                <a:latin typeface="Times New Roman"/>
                <a:cs typeface="Times New Roman"/>
              </a:rPr>
              <a:t>s</a:t>
            </a:r>
            <a:r>
              <a:rPr sz="1050" spc="-7" baseline="-23809" dirty="0">
                <a:latin typeface="Times New Roman"/>
                <a:cs typeface="Times New Roman"/>
              </a:rPr>
              <a:t>1 </a:t>
            </a:r>
            <a:r>
              <a:rPr sz="1200" spc="20" dirty="0">
                <a:latin typeface="Symbol"/>
                <a:cs typeface="Symbol"/>
              </a:rPr>
              <a:t>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i</a:t>
            </a:r>
            <a:r>
              <a:rPr sz="1050" i="1" spc="-15" baseline="-23809" dirty="0">
                <a:latin typeface="Times New Roman"/>
                <a:cs typeface="Times New Roman"/>
              </a:rPr>
              <a:t>s </a:t>
            </a:r>
            <a:r>
              <a:rPr sz="1050" spc="7" baseline="-23809" dirty="0">
                <a:latin typeface="Times New Roman"/>
                <a:cs typeface="Times New Roman"/>
              </a:rPr>
              <a:t>2 </a:t>
            </a:r>
            <a:r>
              <a:rPr sz="1200" spc="20" dirty="0">
                <a:latin typeface="Symbol"/>
                <a:cs typeface="Symbol"/>
              </a:rPr>
              <a:t></a:t>
            </a:r>
            <a:r>
              <a:rPr sz="1200" spc="-200" dirty="0">
                <a:latin typeface="Times New Roman"/>
                <a:cs typeface="Times New Roman"/>
              </a:rPr>
              <a:t> </a:t>
            </a:r>
            <a:r>
              <a:rPr sz="1200" i="1" spc="-25" dirty="0">
                <a:latin typeface="Times New Roman"/>
                <a:cs typeface="Times New Roman"/>
              </a:rPr>
              <a:t>i</a:t>
            </a:r>
            <a:r>
              <a:rPr sz="1050" i="1" spc="-37" baseline="-23809" dirty="0">
                <a:latin typeface="Times New Roman"/>
                <a:cs typeface="Times New Roman"/>
              </a:rPr>
              <a:t>t</a:t>
            </a:r>
            <a:endParaRPr sz="1050" baseline="-23809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Times New Roman"/>
              <a:cs typeface="Times New Roman"/>
            </a:endParaRPr>
          </a:p>
          <a:p>
            <a:pPr marL="106045">
              <a:lnSpc>
                <a:spcPts val="1265"/>
              </a:lnSpc>
            </a:pPr>
            <a:r>
              <a:rPr sz="1150" spc="45" dirty="0">
                <a:latin typeface="Symbol"/>
                <a:cs typeface="Symbol"/>
              </a:rPr>
              <a:t>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725" i="1" spc="22" baseline="36231" dirty="0">
                <a:latin typeface="Times New Roman"/>
                <a:cs typeface="Times New Roman"/>
              </a:rPr>
              <a:t>V</a:t>
            </a:r>
            <a:r>
              <a:rPr sz="975" i="1" spc="22" baseline="38461" dirty="0">
                <a:latin typeface="Times New Roman"/>
                <a:cs typeface="Times New Roman"/>
              </a:rPr>
              <a:t>m</a:t>
            </a:r>
            <a:r>
              <a:rPr sz="975" i="1" spc="247" baseline="38461" dirty="0">
                <a:latin typeface="Times New Roman"/>
                <a:cs typeface="Times New Roman"/>
              </a:rPr>
              <a:t> </a:t>
            </a:r>
            <a:r>
              <a:rPr sz="1150" spc="5" dirty="0">
                <a:latin typeface="Times New Roman"/>
                <a:cs typeface="Times New Roman"/>
              </a:rPr>
              <a:t>sin(</a:t>
            </a:r>
            <a:r>
              <a:rPr sz="1250" i="1" spc="5" dirty="0">
                <a:latin typeface="Symbol"/>
                <a:cs typeface="Symbol"/>
              </a:rPr>
              <a:t></a:t>
            </a:r>
            <a:r>
              <a:rPr sz="1150" i="1" spc="5" dirty="0">
                <a:latin typeface="Times New Roman"/>
                <a:cs typeface="Times New Roman"/>
              </a:rPr>
              <a:t>t</a:t>
            </a:r>
            <a:r>
              <a:rPr sz="1150" i="1" spc="-35" dirty="0">
                <a:latin typeface="Times New Roman"/>
                <a:cs typeface="Times New Roman"/>
              </a:rPr>
              <a:t> </a:t>
            </a:r>
            <a:r>
              <a:rPr sz="1150" spc="80" dirty="0">
                <a:latin typeface="Symbol"/>
                <a:cs typeface="Symbol"/>
              </a:rPr>
              <a:t></a:t>
            </a:r>
            <a:r>
              <a:rPr sz="1250" i="1" spc="80" dirty="0">
                <a:latin typeface="Symbol"/>
                <a:cs typeface="Symbol"/>
              </a:rPr>
              <a:t></a:t>
            </a:r>
            <a:r>
              <a:rPr sz="1150" spc="80" dirty="0">
                <a:latin typeface="Times New Roman"/>
                <a:cs typeface="Times New Roman"/>
              </a:rPr>
              <a:t>)</a:t>
            </a:r>
            <a:r>
              <a:rPr sz="1150" spc="-105" dirty="0">
                <a:latin typeface="Times New Roman"/>
                <a:cs typeface="Times New Roman"/>
              </a:rPr>
              <a:t> </a:t>
            </a:r>
            <a:r>
              <a:rPr sz="1150" spc="45" dirty="0">
                <a:latin typeface="Symbol"/>
                <a:cs typeface="Symbol"/>
              </a:rPr>
              <a:t>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725" i="1" spc="75" baseline="36231" dirty="0">
                <a:latin typeface="Times New Roman"/>
                <a:cs typeface="Times New Roman"/>
              </a:rPr>
              <a:t>E</a:t>
            </a:r>
            <a:r>
              <a:rPr sz="1725" i="1" spc="52" baseline="36231" dirty="0">
                <a:latin typeface="Times New Roman"/>
                <a:cs typeface="Times New Roman"/>
              </a:rPr>
              <a:t> </a:t>
            </a:r>
            <a:r>
              <a:rPr sz="1150" spc="45" dirty="0">
                <a:latin typeface="Symbol"/>
                <a:cs typeface="Symbol"/>
              </a:rPr>
              <a:t>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i="1" spc="35" dirty="0">
                <a:latin typeface="Times New Roman"/>
                <a:cs typeface="Times New Roman"/>
              </a:rPr>
              <a:t>Ae</a:t>
            </a:r>
            <a:r>
              <a:rPr sz="975" spc="52" baseline="47008" dirty="0">
                <a:latin typeface="Symbol"/>
                <a:cs typeface="Symbol"/>
              </a:rPr>
              <a:t></a:t>
            </a:r>
            <a:r>
              <a:rPr sz="975" spc="52" baseline="47008" dirty="0">
                <a:latin typeface="Times New Roman"/>
                <a:cs typeface="Times New Roman"/>
              </a:rPr>
              <a:t>(R/L)</a:t>
            </a:r>
            <a:r>
              <a:rPr sz="975" spc="-135" baseline="47008" dirty="0">
                <a:latin typeface="Times New Roman"/>
                <a:cs typeface="Times New Roman"/>
              </a:rPr>
              <a:t> </a:t>
            </a:r>
            <a:r>
              <a:rPr sz="975" spc="22" baseline="47008" dirty="0">
                <a:latin typeface="Times New Roman"/>
                <a:cs typeface="Times New Roman"/>
              </a:rPr>
              <a:t>t</a:t>
            </a:r>
            <a:endParaRPr sz="975" baseline="47008">
              <a:latin typeface="Times New Roman"/>
              <a:cs typeface="Times New Roman"/>
            </a:endParaRPr>
          </a:p>
          <a:p>
            <a:pPr marL="265430">
              <a:lnSpc>
                <a:spcPts val="1145"/>
              </a:lnSpc>
              <a:tabLst>
                <a:tab pos="1223645" algn="l"/>
              </a:tabLst>
            </a:pPr>
            <a:r>
              <a:rPr sz="1150" i="1" spc="45" dirty="0">
                <a:latin typeface="Times New Roman"/>
                <a:cs typeface="Times New Roman"/>
              </a:rPr>
              <a:t>Z	</a:t>
            </a:r>
            <a:r>
              <a:rPr sz="1150" i="1" spc="50" dirty="0">
                <a:latin typeface="Times New Roman"/>
                <a:cs typeface="Times New Roman"/>
              </a:rPr>
              <a:t>R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32246" y="3135950"/>
            <a:ext cx="170180" cy="0"/>
          </a:xfrm>
          <a:custGeom>
            <a:avLst/>
            <a:gdLst/>
            <a:ahLst/>
            <a:cxnLst/>
            <a:rect l="l" t="t" r="r" b="b"/>
            <a:pathLst>
              <a:path w="170180">
                <a:moveTo>
                  <a:pt x="0" y="0"/>
                </a:moveTo>
                <a:lnTo>
                  <a:pt x="169943" y="0"/>
                </a:lnTo>
              </a:path>
            </a:pathLst>
          </a:custGeom>
          <a:ln w="7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09648" y="3135950"/>
            <a:ext cx="121920" cy="0"/>
          </a:xfrm>
          <a:custGeom>
            <a:avLst/>
            <a:gdLst/>
            <a:ahLst/>
            <a:cxnLst/>
            <a:rect l="l" t="t" r="r" b="b"/>
            <a:pathLst>
              <a:path w="121919">
                <a:moveTo>
                  <a:pt x="0" y="0"/>
                </a:moveTo>
                <a:lnTo>
                  <a:pt x="121397" y="0"/>
                </a:lnTo>
              </a:path>
            </a:pathLst>
          </a:custGeom>
          <a:ln w="7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61262" y="3112552"/>
            <a:ext cx="113664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i="1" spc="75" dirty="0">
                <a:latin typeface="Times New Roman"/>
                <a:cs typeface="Times New Roman"/>
              </a:rPr>
              <a:t>s</a:t>
            </a:r>
            <a:r>
              <a:rPr sz="650" spc="30" dirty="0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6799" y="3128006"/>
            <a:ext cx="107823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969010" algn="l"/>
              </a:tabLst>
            </a:pPr>
            <a:r>
              <a:rPr sz="1150" i="1" spc="45" dirty="0">
                <a:latin typeface="Times New Roman"/>
                <a:cs typeface="Times New Roman"/>
              </a:rPr>
              <a:t>Z	R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5224" y="3001283"/>
            <a:ext cx="2087245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215265" algn="l"/>
              </a:tabLst>
            </a:pPr>
            <a:r>
              <a:rPr sz="1150" i="1" spc="20" dirty="0">
                <a:latin typeface="Times New Roman"/>
                <a:cs typeface="Times New Roman"/>
              </a:rPr>
              <a:t>i	</a:t>
            </a:r>
            <a:r>
              <a:rPr sz="1150" spc="40" dirty="0">
                <a:latin typeface="Symbol"/>
                <a:cs typeface="Symbol"/>
              </a:rPr>
              <a:t>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725" i="1" spc="22" baseline="36231" dirty="0">
                <a:latin typeface="Times New Roman"/>
                <a:cs typeface="Times New Roman"/>
              </a:rPr>
              <a:t>V</a:t>
            </a:r>
            <a:r>
              <a:rPr sz="975" i="1" spc="22" baseline="38461" dirty="0">
                <a:latin typeface="Times New Roman"/>
                <a:cs typeface="Times New Roman"/>
              </a:rPr>
              <a:t>m</a:t>
            </a:r>
            <a:r>
              <a:rPr sz="975" i="1" spc="254" baseline="38461" dirty="0">
                <a:latin typeface="Times New Roman"/>
                <a:cs typeface="Times New Roman"/>
              </a:rPr>
              <a:t> </a:t>
            </a:r>
            <a:r>
              <a:rPr sz="1150" spc="5" dirty="0">
                <a:latin typeface="Times New Roman"/>
                <a:cs typeface="Times New Roman"/>
              </a:rPr>
              <a:t>sin(</a:t>
            </a:r>
            <a:r>
              <a:rPr sz="1250" i="1" spc="5" dirty="0">
                <a:latin typeface="Symbol"/>
                <a:cs typeface="Symbol"/>
              </a:rPr>
              <a:t></a:t>
            </a:r>
            <a:r>
              <a:rPr sz="1150" i="1" spc="5" dirty="0">
                <a:latin typeface="Times New Roman"/>
                <a:cs typeface="Times New Roman"/>
              </a:rPr>
              <a:t>t</a:t>
            </a:r>
            <a:r>
              <a:rPr sz="1150" i="1" spc="-35" dirty="0">
                <a:latin typeface="Times New Roman"/>
                <a:cs typeface="Times New Roman"/>
              </a:rPr>
              <a:t> </a:t>
            </a:r>
            <a:r>
              <a:rPr sz="1150" spc="75" dirty="0">
                <a:latin typeface="Symbol"/>
                <a:cs typeface="Symbol"/>
              </a:rPr>
              <a:t></a:t>
            </a:r>
            <a:r>
              <a:rPr sz="1250" i="1" spc="75" dirty="0">
                <a:latin typeface="Symbol"/>
                <a:cs typeface="Symbol"/>
              </a:rPr>
              <a:t></a:t>
            </a:r>
            <a:r>
              <a:rPr sz="1150" spc="75" dirty="0">
                <a:latin typeface="Times New Roman"/>
                <a:cs typeface="Times New Roman"/>
              </a:rPr>
              <a:t>)</a:t>
            </a:r>
            <a:r>
              <a:rPr sz="1150" spc="-105" dirty="0">
                <a:latin typeface="Times New Roman"/>
                <a:cs typeface="Times New Roman"/>
              </a:rPr>
              <a:t> </a:t>
            </a:r>
            <a:r>
              <a:rPr sz="1150" spc="40" dirty="0">
                <a:latin typeface="Symbol"/>
                <a:cs typeface="Symbol"/>
              </a:rPr>
              <a:t>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725" i="1" spc="67" baseline="36231" dirty="0">
                <a:latin typeface="Times New Roman"/>
                <a:cs typeface="Times New Roman"/>
              </a:rPr>
              <a:t>E</a:t>
            </a:r>
            <a:r>
              <a:rPr sz="1725" i="1" spc="60" baseline="36231" dirty="0">
                <a:latin typeface="Times New Roman"/>
                <a:cs typeface="Times New Roman"/>
              </a:rPr>
              <a:t> </a:t>
            </a:r>
            <a:r>
              <a:rPr sz="1150" spc="40" dirty="0">
                <a:latin typeface="Symbol"/>
                <a:cs typeface="Symbol"/>
              </a:rPr>
              <a:t>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150" i="1" spc="35" dirty="0">
                <a:latin typeface="Times New Roman"/>
                <a:cs typeface="Times New Roman"/>
              </a:rPr>
              <a:t>Ae</a:t>
            </a:r>
            <a:r>
              <a:rPr sz="975" spc="52" baseline="47008" dirty="0">
                <a:latin typeface="Symbol"/>
                <a:cs typeface="Symbol"/>
              </a:rPr>
              <a:t></a:t>
            </a:r>
            <a:r>
              <a:rPr sz="975" spc="52" baseline="47008" dirty="0">
                <a:latin typeface="Times New Roman"/>
                <a:cs typeface="Times New Roman"/>
              </a:rPr>
              <a:t>(R/L)</a:t>
            </a:r>
            <a:r>
              <a:rPr sz="975" spc="-135" baseline="47008" dirty="0">
                <a:latin typeface="Times New Roman"/>
                <a:cs typeface="Times New Roman"/>
              </a:rPr>
              <a:t> </a:t>
            </a:r>
            <a:r>
              <a:rPr sz="975" spc="22" baseline="47008" dirty="0">
                <a:latin typeface="Times New Roman"/>
                <a:cs typeface="Times New Roman"/>
              </a:rPr>
              <a:t>t</a:t>
            </a:r>
            <a:endParaRPr sz="975" baseline="47008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1801" y="3455172"/>
            <a:ext cx="1016635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200" i="1" dirty="0">
                <a:latin typeface="Times New Roman"/>
                <a:cs typeface="Times New Roman"/>
              </a:rPr>
              <a:t>At</a:t>
            </a:r>
            <a:r>
              <a:rPr sz="1200" i="1" spc="-190" dirty="0">
                <a:latin typeface="Times New Roman"/>
                <a:cs typeface="Times New Roman"/>
              </a:rPr>
              <a:t> </a:t>
            </a:r>
            <a:r>
              <a:rPr sz="1250" i="1" spc="-5" dirty="0">
                <a:latin typeface="Symbol"/>
                <a:cs typeface="Symbol"/>
              </a:rPr>
              <a:t></a:t>
            </a:r>
            <a:r>
              <a:rPr sz="1200" i="1" spc="-5" dirty="0">
                <a:latin typeface="Times New Roman"/>
                <a:cs typeface="Times New Roman"/>
              </a:rPr>
              <a:t>t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Symbol"/>
                <a:cs typeface="Symbol"/>
              </a:rPr>
              <a:t></a:t>
            </a:r>
            <a:r>
              <a:rPr sz="1200" spc="-150" dirty="0">
                <a:latin typeface="Times New Roman"/>
                <a:cs typeface="Times New Roman"/>
              </a:rPr>
              <a:t> </a:t>
            </a:r>
            <a:r>
              <a:rPr sz="1250" i="1" spc="35" dirty="0">
                <a:latin typeface="Symbol"/>
                <a:cs typeface="Symbol"/>
              </a:rPr>
              <a:t></a:t>
            </a:r>
            <a:r>
              <a:rPr sz="1200" spc="35" dirty="0">
                <a:latin typeface="Symbol"/>
                <a:cs typeface="Symbol"/>
              </a:rPr>
              <a:t></a:t>
            </a:r>
            <a:r>
              <a:rPr sz="1200" i="1" spc="35" dirty="0">
                <a:latin typeface="Times New Roman"/>
                <a:cs typeface="Times New Roman"/>
              </a:rPr>
              <a:t>i</a:t>
            </a:r>
            <a:r>
              <a:rPr sz="1050" spc="52" baseline="-23809" dirty="0">
                <a:latin typeface="Times New Roman"/>
                <a:cs typeface="Times New Roman"/>
              </a:rPr>
              <a:t>0</a:t>
            </a:r>
            <a:r>
              <a:rPr sz="1050" spc="277" baseline="-23809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Symbol"/>
                <a:cs typeface="Symbol"/>
              </a:rPr>
              <a:t>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57308" y="4135311"/>
            <a:ext cx="166370" cy="0"/>
          </a:xfrm>
          <a:custGeom>
            <a:avLst/>
            <a:gdLst/>
            <a:ahLst/>
            <a:cxnLst/>
            <a:rect l="l" t="t" r="r" b="b"/>
            <a:pathLst>
              <a:path w="166369">
                <a:moveTo>
                  <a:pt x="0" y="0"/>
                </a:moveTo>
                <a:lnTo>
                  <a:pt x="166167" y="0"/>
                </a:lnTo>
              </a:path>
            </a:pathLst>
          </a:custGeom>
          <a:ln w="101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19096" y="4135311"/>
            <a:ext cx="232410" cy="0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2213" y="0"/>
                </a:lnTo>
              </a:path>
            </a:pathLst>
          </a:custGeom>
          <a:ln w="101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67319" y="4129116"/>
            <a:ext cx="53467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01955" algn="l"/>
              </a:tabLst>
            </a:pPr>
            <a:r>
              <a:rPr sz="1600" i="1" spc="50" dirty="0">
                <a:latin typeface="Times New Roman"/>
                <a:cs typeface="Times New Roman"/>
              </a:rPr>
              <a:t>R	</a:t>
            </a:r>
            <a:r>
              <a:rPr sz="1600" i="1" spc="45" dirty="0">
                <a:latin typeface="Times New Roman"/>
                <a:cs typeface="Times New Roman"/>
              </a:rPr>
              <a:t>Z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5020" y="3955779"/>
            <a:ext cx="2538095" cy="287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600" i="1" spc="50" dirty="0">
                <a:latin typeface="Times New Roman"/>
                <a:cs typeface="Times New Roman"/>
              </a:rPr>
              <a:t>A</a:t>
            </a:r>
            <a:r>
              <a:rPr sz="1600" i="1" spc="-105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Symbol"/>
                <a:cs typeface="Symbol"/>
              </a:rPr>
              <a:t></a:t>
            </a:r>
            <a:r>
              <a:rPr sz="1600" spc="-175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[</a:t>
            </a:r>
            <a:r>
              <a:rPr sz="1600" spc="-200" dirty="0">
                <a:latin typeface="Times New Roman"/>
                <a:cs typeface="Times New Roman"/>
              </a:rPr>
              <a:t> </a:t>
            </a:r>
            <a:r>
              <a:rPr sz="2400" i="1" spc="75" baseline="36458" dirty="0">
                <a:latin typeface="Times New Roman"/>
                <a:cs typeface="Times New Roman"/>
              </a:rPr>
              <a:t>E </a:t>
            </a:r>
            <a:r>
              <a:rPr sz="1600" spc="45" dirty="0">
                <a:latin typeface="Symbol"/>
                <a:cs typeface="Symbol"/>
              </a:rPr>
              <a:t></a:t>
            </a:r>
            <a:r>
              <a:rPr sz="1600" spc="-175" dirty="0">
                <a:latin typeface="Times New Roman"/>
                <a:cs typeface="Times New Roman"/>
              </a:rPr>
              <a:t> </a:t>
            </a:r>
            <a:r>
              <a:rPr sz="2400" i="1" spc="-15" baseline="36458" dirty="0">
                <a:latin typeface="Times New Roman"/>
                <a:cs typeface="Times New Roman"/>
              </a:rPr>
              <a:t>V</a:t>
            </a:r>
            <a:r>
              <a:rPr sz="1425" i="1" spc="-15" baseline="35087" dirty="0">
                <a:latin typeface="Times New Roman"/>
                <a:cs typeface="Times New Roman"/>
              </a:rPr>
              <a:t>m</a:t>
            </a:r>
            <a:r>
              <a:rPr sz="1425" i="1" spc="322" baseline="35087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sin(</a:t>
            </a:r>
            <a:r>
              <a:rPr sz="1700" i="1" spc="-10" dirty="0">
                <a:latin typeface="Symbol"/>
                <a:cs typeface="Symbol"/>
              </a:rPr>
              <a:t></a:t>
            </a:r>
            <a:r>
              <a:rPr sz="1700" i="1" spc="-15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Symbol"/>
                <a:cs typeface="Symbol"/>
              </a:rPr>
              <a:t></a:t>
            </a:r>
            <a:r>
              <a:rPr sz="1700" i="1" spc="80" dirty="0">
                <a:latin typeface="Symbol"/>
                <a:cs typeface="Symbol"/>
              </a:rPr>
              <a:t></a:t>
            </a:r>
            <a:r>
              <a:rPr sz="1600" spc="80" dirty="0">
                <a:latin typeface="Times New Roman"/>
                <a:cs typeface="Times New Roman"/>
              </a:rPr>
              <a:t>)]e</a:t>
            </a:r>
            <a:r>
              <a:rPr sz="1425" spc="120" baseline="43859" dirty="0">
                <a:latin typeface="Symbol"/>
                <a:cs typeface="Symbol"/>
              </a:rPr>
              <a:t></a:t>
            </a:r>
            <a:r>
              <a:rPr sz="1425" spc="-217" baseline="43859" dirty="0">
                <a:latin typeface="Times New Roman"/>
                <a:cs typeface="Times New Roman"/>
              </a:rPr>
              <a:t> </a:t>
            </a:r>
            <a:r>
              <a:rPr sz="1425" i="1" spc="-60" baseline="43859" dirty="0">
                <a:latin typeface="Times New Roman"/>
                <a:cs typeface="Times New Roman"/>
              </a:rPr>
              <a:t>R</a:t>
            </a:r>
            <a:r>
              <a:rPr sz="1500" i="1" spc="-60" baseline="41666" dirty="0">
                <a:latin typeface="Symbol"/>
                <a:cs typeface="Symbol"/>
              </a:rPr>
              <a:t></a:t>
            </a:r>
            <a:r>
              <a:rPr sz="1500" i="1" spc="-142" baseline="41666" dirty="0">
                <a:latin typeface="Times New Roman"/>
                <a:cs typeface="Times New Roman"/>
              </a:rPr>
              <a:t> </a:t>
            </a:r>
            <a:r>
              <a:rPr sz="1425" spc="7" baseline="43859" dirty="0">
                <a:latin typeface="Symbol"/>
                <a:cs typeface="Symbol"/>
              </a:rPr>
              <a:t></a:t>
            </a:r>
            <a:r>
              <a:rPr sz="1425" spc="-202" baseline="43859" dirty="0">
                <a:latin typeface="Times New Roman"/>
                <a:cs typeface="Times New Roman"/>
              </a:rPr>
              <a:t> </a:t>
            </a:r>
            <a:r>
              <a:rPr sz="1425" i="1" spc="-52" baseline="43859" dirty="0">
                <a:latin typeface="Times New Roman"/>
                <a:cs typeface="Times New Roman"/>
              </a:rPr>
              <a:t>L</a:t>
            </a:r>
            <a:r>
              <a:rPr sz="1500" i="1" spc="-52" baseline="41666" dirty="0">
                <a:latin typeface="Symbol"/>
                <a:cs typeface="Symbol"/>
              </a:rPr>
              <a:t></a:t>
            </a:r>
            <a:endParaRPr sz="1500" baseline="41666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4524882"/>
            <a:ext cx="1638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Calibri"/>
                <a:cs typeface="Calibri"/>
              </a:rPr>
              <a:t>So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95013" y="5173901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5">
                <a:moveTo>
                  <a:pt x="0" y="0"/>
                </a:moveTo>
                <a:lnTo>
                  <a:pt x="163168" y="0"/>
                </a:lnTo>
              </a:path>
            </a:pathLst>
          </a:custGeom>
          <a:ln w="96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78263" y="5146678"/>
            <a:ext cx="86360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25" dirty="0">
                <a:latin typeface="Times New Roman"/>
                <a:cs typeface="Times New Roman"/>
              </a:rPr>
              <a:t>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47904" y="5007432"/>
            <a:ext cx="9588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15" dirty="0">
                <a:latin typeface="Times New Roman"/>
                <a:cs typeface="Times New Roman"/>
              </a:rPr>
              <a:t>]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01329" y="4878694"/>
            <a:ext cx="15430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i="1" spc="30" dirty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17921" y="5167659"/>
            <a:ext cx="14224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i="1" spc="25" dirty="0">
                <a:latin typeface="Times New Roman"/>
                <a:cs typeface="Times New Roman"/>
              </a:rPr>
              <a:t>Z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96925" y="4931292"/>
            <a:ext cx="73914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900" spc="25" dirty="0">
                <a:latin typeface="Times New Roman"/>
                <a:cs typeface="Times New Roman"/>
              </a:rPr>
              <a:t>{</a:t>
            </a:r>
            <a:r>
              <a:rPr sz="900" spc="-150" dirty="0">
                <a:latin typeface="Times New Roman"/>
                <a:cs typeface="Times New Roman"/>
              </a:rPr>
              <a:t> </a:t>
            </a:r>
            <a:r>
              <a:rPr sz="1350" u="sng" spc="44" baseline="37037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</a:t>
            </a:r>
            <a:r>
              <a:rPr sz="1350" spc="-217" baseline="37037" dirty="0">
                <a:latin typeface="Times New Roman"/>
                <a:cs typeface="Times New Roman"/>
              </a:rPr>
              <a:t> </a:t>
            </a:r>
            <a:r>
              <a:rPr sz="1350" i="1" u="sng" spc="44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1350" i="1" spc="-195" baseline="37037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(</a:t>
            </a:r>
            <a:r>
              <a:rPr sz="950" i="1" spc="15" dirty="0">
                <a:latin typeface="Symbol"/>
                <a:cs typeface="Symbol"/>
              </a:rPr>
              <a:t></a:t>
            </a:r>
            <a:r>
              <a:rPr sz="900" i="1" spc="15" dirty="0">
                <a:latin typeface="Times New Roman"/>
                <a:cs typeface="Times New Roman"/>
              </a:rPr>
              <a:t>t</a:t>
            </a:r>
            <a:r>
              <a:rPr sz="900" i="1" spc="-14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Symbol"/>
                <a:cs typeface="Symbol"/>
              </a:rPr>
              <a:t></a:t>
            </a:r>
            <a:r>
              <a:rPr sz="950" i="1" spc="-5" dirty="0">
                <a:latin typeface="Symbol"/>
                <a:cs typeface="Symbol"/>
              </a:rPr>
              <a:t></a:t>
            </a:r>
            <a:r>
              <a:rPr sz="950" i="1" spc="-105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)}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38367" y="4931292"/>
            <a:ext cx="742315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900" spc="25" dirty="0">
                <a:latin typeface="Times New Roman"/>
                <a:cs typeface="Times New Roman"/>
              </a:rPr>
              <a:t>{</a:t>
            </a:r>
            <a:r>
              <a:rPr sz="900" spc="-150" dirty="0">
                <a:latin typeface="Times New Roman"/>
                <a:cs typeface="Times New Roman"/>
              </a:rPr>
              <a:t> </a:t>
            </a:r>
            <a:r>
              <a:rPr sz="1350" u="sng" spc="44" baseline="37037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</a:t>
            </a:r>
            <a:r>
              <a:rPr sz="1350" spc="-217" baseline="37037" dirty="0">
                <a:latin typeface="Times New Roman"/>
                <a:cs typeface="Times New Roman"/>
              </a:rPr>
              <a:t> </a:t>
            </a:r>
            <a:r>
              <a:rPr sz="1350" i="1" u="sng" spc="44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1350" i="1" spc="-187" baseline="37037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(</a:t>
            </a:r>
            <a:r>
              <a:rPr sz="950" i="1" spc="15" dirty="0">
                <a:latin typeface="Symbol"/>
                <a:cs typeface="Symbol"/>
              </a:rPr>
              <a:t></a:t>
            </a:r>
            <a:r>
              <a:rPr sz="900" i="1" spc="15" dirty="0">
                <a:latin typeface="Times New Roman"/>
                <a:cs typeface="Times New Roman"/>
              </a:rPr>
              <a:t>t</a:t>
            </a:r>
            <a:r>
              <a:rPr sz="900" i="1" spc="-14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Symbol"/>
                <a:cs typeface="Symbol"/>
              </a:rPr>
              <a:t></a:t>
            </a:r>
            <a:r>
              <a:rPr sz="950" i="1" dirty="0">
                <a:latin typeface="Symbol"/>
                <a:cs typeface="Symbol"/>
              </a:rPr>
              <a:t></a:t>
            </a:r>
            <a:r>
              <a:rPr sz="950" i="1" spc="-8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Symbol"/>
                <a:cs typeface="Symbol"/>
              </a:rPr>
              <a:t></a:t>
            </a:r>
            <a:endParaRPr sz="90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79604" y="4876675"/>
            <a:ext cx="36131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400" spc="37" baseline="-36458" dirty="0">
                <a:latin typeface="Symbol"/>
                <a:cs typeface="Symbol"/>
              </a:rPr>
              <a:t></a:t>
            </a:r>
            <a:r>
              <a:rPr sz="2400" spc="-187" baseline="-36458" dirty="0">
                <a:latin typeface="Times New Roman"/>
                <a:cs typeface="Times New Roman"/>
              </a:rPr>
              <a:t> </a:t>
            </a:r>
            <a:r>
              <a:rPr sz="1600" i="1" spc="30" dirty="0">
                <a:latin typeface="Times New Roman"/>
                <a:cs typeface="Times New Roman"/>
              </a:rPr>
              <a:t>V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1499" y="4995791"/>
            <a:ext cx="28936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78460" algn="l"/>
              </a:tabLst>
            </a:pPr>
            <a:r>
              <a:rPr sz="1600" i="1" spc="10" dirty="0">
                <a:latin typeface="Times New Roman"/>
                <a:cs typeface="Times New Roman"/>
              </a:rPr>
              <a:t>i	</a:t>
            </a:r>
            <a:r>
              <a:rPr sz="2400" i="1" u="sng" spc="15" baseline="2083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50" i="1" u="sng" spc="60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sz="1350" i="1" spc="60" baseline="37037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[sin(</a:t>
            </a:r>
            <a:r>
              <a:rPr sz="1700" i="1" spc="-15" dirty="0">
                <a:latin typeface="Symbol"/>
                <a:cs typeface="Symbol"/>
              </a:rPr>
              <a:t></a:t>
            </a:r>
            <a:r>
              <a:rPr sz="1600" i="1" spc="-15" dirty="0">
                <a:latin typeface="Times New Roman"/>
                <a:cs typeface="Times New Roman"/>
              </a:rPr>
              <a:t>t </a:t>
            </a:r>
            <a:r>
              <a:rPr sz="1600" spc="85" dirty="0">
                <a:latin typeface="Symbol"/>
                <a:cs typeface="Symbol"/>
              </a:rPr>
              <a:t></a:t>
            </a:r>
            <a:r>
              <a:rPr sz="1700" i="1" spc="85" dirty="0">
                <a:latin typeface="Symbol"/>
                <a:cs typeface="Symbol"/>
              </a:rPr>
              <a:t></a:t>
            </a:r>
            <a:r>
              <a:rPr sz="1600" spc="85" dirty="0">
                <a:latin typeface="Times New Roman"/>
                <a:cs typeface="Times New Roman"/>
              </a:rPr>
              <a:t>) </a:t>
            </a:r>
            <a:r>
              <a:rPr sz="1600" spc="20" dirty="0">
                <a:latin typeface="Symbol"/>
                <a:cs typeface="Symbol"/>
              </a:rPr>
              <a:t></a:t>
            </a:r>
            <a:r>
              <a:rPr sz="1600" spc="20" dirty="0">
                <a:latin typeface="Times New Roman"/>
                <a:cs typeface="Times New Roman"/>
              </a:rPr>
              <a:t>sin(</a:t>
            </a:r>
            <a:r>
              <a:rPr sz="1700" i="1" spc="20" dirty="0">
                <a:latin typeface="Symbol"/>
                <a:cs typeface="Symbol"/>
              </a:rPr>
              <a:t></a:t>
            </a:r>
            <a:r>
              <a:rPr sz="1700" i="1" spc="2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Symbol"/>
                <a:cs typeface="Symbol"/>
              </a:rPr>
              <a:t></a:t>
            </a:r>
            <a:r>
              <a:rPr sz="1700" i="1" spc="70" dirty="0">
                <a:latin typeface="Symbol"/>
                <a:cs typeface="Symbol"/>
              </a:rPr>
              <a:t></a:t>
            </a:r>
            <a:r>
              <a:rPr sz="1600" spc="70" dirty="0">
                <a:latin typeface="Times New Roman"/>
                <a:cs typeface="Times New Roman"/>
              </a:rPr>
              <a:t>)</a:t>
            </a:r>
            <a:r>
              <a:rPr sz="1600" i="1" spc="70" dirty="0">
                <a:latin typeface="Times New Roman"/>
                <a:cs typeface="Times New Roman"/>
              </a:rPr>
              <a:t>e</a:t>
            </a:r>
            <a:r>
              <a:rPr sz="1600" i="1" spc="-195" dirty="0">
                <a:latin typeface="Times New Roman"/>
                <a:cs typeface="Times New Roman"/>
              </a:rPr>
              <a:t> </a:t>
            </a:r>
            <a:r>
              <a:rPr sz="1425" i="1" spc="67" baseline="29239" dirty="0">
                <a:latin typeface="Symbol"/>
                <a:cs typeface="Symbol"/>
              </a:rPr>
              <a:t></a:t>
            </a:r>
            <a:r>
              <a:rPr sz="1350" i="1" spc="67" baseline="30864" dirty="0">
                <a:latin typeface="Times New Roman"/>
                <a:cs typeface="Times New Roman"/>
              </a:rPr>
              <a:t>L</a:t>
            </a:r>
            <a:endParaRPr sz="1350" baseline="30864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06076" y="5007432"/>
            <a:ext cx="1030605" cy="431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ts val="1590"/>
              </a:lnSpc>
              <a:spcBef>
                <a:spcPts val="110"/>
              </a:spcBef>
              <a:tabLst>
                <a:tab pos="370205" algn="l"/>
              </a:tabLst>
            </a:pPr>
            <a:r>
              <a:rPr sz="1600" spc="25" dirty="0">
                <a:latin typeface="Symbol"/>
                <a:cs typeface="Symbol"/>
              </a:rPr>
              <a:t></a:t>
            </a:r>
            <a:r>
              <a:rPr sz="1600" spc="25" dirty="0">
                <a:latin typeface="Times New Roman"/>
                <a:cs typeface="Times New Roman"/>
              </a:rPr>
              <a:t>	</a:t>
            </a:r>
            <a:r>
              <a:rPr sz="1600" spc="5" dirty="0">
                <a:latin typeface="Times New Roman"/>
                <a:cs typeface="Times New Roman"/>
              </a:rPr>
              <a:t>[1</a:t>
            </a:r>
            <a:r>
              <a:rPr sz="1600" spc="5" dirty="0">
                <a:latin typeface="Symbol"/>
                <a:cs typeface="Symbol"/>
              </a:rPr>
              <a:t>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i="1" spc="20" dirty="0">
                <a:latin typeface="Times New Roman"/>
                <a:cs typeface="Times New Roman"/>
              </a:rPr>
              <a:t>e</a:t>
            </a:r>
            <a:r>
              <a:rPr sz="1600" i="1" spc="-200" dirty="0">
                <a:latin typeface="Times New Roman"/>
                <a:cs typeface="Times New Roman"/>
              </a:rPr>
              <a:t> </a:t>
            </a:r>
            <a:r>
              <a:rPr sz="1425" i="1" spc="67" baseline="29239" dirty="0">
                <a:latin typeface="Symbol"/>
                <a:cs typeface="Symbol"/>
              </a:rPr>
              <a:t></a:t>
            </a:r>
            <a:r>
              <a:rPr sz="1350" i="1" spc="67" baseline="30864" dirty="0">
                <a:latin typeface="Times New Roman"/>
                <a:cs typeface="Times New Roman"/>
              </a:rPr>
              <a:t>L</a:t>
            </a:r>
            <a:endParaRPr sz="1350" baseline="30864">
              <a:latin typeface="Times New Roman"/>
              <a:cs typeface="Times New Roman"/>
            </a:endParaRPr>
          </a:p>
          <a:p>
            <a:pPr marL="210820">
              <a:lnSpc>
                <a:spcPts val="1590"/>
              </a:lnSpc>
            </a:pPr>
            <a:r>
              <a:rPr sz="1600" i="1" spc="30" dirty="0">
                <a:latin typeface="Times New Roman"/>
                <a:cs typeface="Times New Roman"/>
              </a:rPr>
              <a:t>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2004" y="5562726"/>
            <a:ext cx="44697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Average voltage </a:t>
            </a:r>
            <a:r>
              <a:rPr sz="1100" spc="-5" dirty="0">
                <a:latin typeface="Calibri"/>
                <a:cs typeface="Calibri"/>
              </a:rPr>
              <a:t>across </a:t>
            </a:r>
            <a:r>
              <a:rPr sz="1100" dirty="0">
                <a:latin typeface="Calibri"/>
                <a:cs typeface="Calibri"/>
              </a:rPr>
              <a:t>the inductance is </a:t>
            </a:r>
            <a:r>
              <a:rPr sz="1100" spc="-5" dirty="0">
                <a:latin typeface="Calibri"/>
                <a:cs typeface="Calibri"/>
              </a:rPr>
              <a:t>zero. Average </a:t>
            </a:r>
            <a:r>
              <a:rPr sz="1100" dirty="0">
                <a:latin typeface="Calibri"/>
                <a:cs typeface="Calibri"/>
              </a:rPr>
              <a:t>value of </a:t>
            </a:r>
            <a:r>
              <a:rPr sz="1100" spc="-5" dirty="0">
                <a:latin typeface="Calibri"/>
                <a:cs typeface="Calibri"/>
              </a:rPr>
              <a:t>load current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208812" y="6107750"/>
            <a:ext cx="290830" cy="0"/>
          </a:xfrm>
          <a:custGeom>
            <a:avLst/>
            <a:gdLst/>
            <a:ahLst/>
            <a:cxnLst/>
            <a:rect l="l" t="t" r="r" b="b"/>
            <a:pathLst>
              <a:path w="290830">
                <a:moveTo>
                  <a:pt x="0" y="0"/>
                </a:moveTo>
                <a:lnTo>
                  <a:pt x="290584" y="0"/>
                </a:lnTo>
              </a:path>
            </a:pathLst>
          </a:custGeom>
          <a:ln w="74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80339" y="6084352"/>
            <a:ext cx="7112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03538" y="5886441"/>
            <a:ext cx="104139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40" dirty="0">
                <a:latin typeface="Times New Roman"/>
                <a:cs typeface="Times New Roman"/>
              </a:rPr>
              <a:t>1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95043" y="5925959"/>
            <a:ext cx="75565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i="1" spc="5" dirty="0">
                <a:latin typeface="Symbol"/>
                <a:cs typeface="Symbol"/>
              </a:rPr>
              <a:t></a:t>
            </a:r>
            <a:endParaRPr sz="70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25548" y="5981829"/>
            <a:ext cx="26098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25" dirty="0">
                <a:latin typeface="Times New Roman"/>
                <a:cs typeface="Times New Roman"/>
              </a:rPr>
              <a:t>I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40" dirty="0">
                <a:latin typeface="Symbol"/>
                <a:cs typeface="Symbol"/>
              </a:rPr>
              <a:t>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49787" y="5973085"/>
            <a:ext cx="1297940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150" spc="-15" dirty="0">
                <a:latin typeface="Times New Roman"/>
                <a:cs typeface="Times New Roman"/>
              </a:rPr>
              <a:t>(</a:t>
            </a:r>
            <a:r>
              <a:rPr sz="1150" i="1" spc="-15" dirty="0">
                <a:latin typeface="Times New Roman"/>
                <a:cs typeface="Times New Roman"/>
              </a:rPr>
              <a:t>V</a:t>
            </a:r>
            <a:r>
              <a:rPr sz="975" i="1" spc="-22" baseline="-25641" dirty="0">
                <a:latin typeface="Times New Roman"/>
                <a:cs typeface="Times New Roman"/>
              </a:rPr>
              <a:t>m</a:t>
            </a:r>
            <a:r>
              <a:rPr sz="975" i="1" spc="97" baseline="-25641" dirty="0">
                <a:latin typeface="Times New Roman"/>
                <a:cs typeface="Times New Roman"/>
              </a:rPr>
              <a:t> </a:t>
            </a:r>
            <a:r>
              <a:rPr sz="1150" spc="20" dirty="0">
                <a:latin typeface="Times New Roman"/>
                <a:cs typeface="Times New Roman"/>
              </a:rPr>
              <a:t>sin</a:t>
            </a:r>
            <a:r>
              <a:rPr sz="1150" spc="-170" dirty="0">
                <a:latin typeface="Times New Roman"/>
                <a:cs typeface="Times New Roman"/>
              </a:rPr>
              <a:t> </a:t>
            </a:r>
            <a:r>
              <a:rPr sz="1250" i="1" dirty="0">
                <a:latin typeface="Symbol"/>
                <a:cs typeface="Symbol"/>
              </a:rPr>
              <a:t></a:t>
            </a:r>
            <a:r>
              <a:rPr sz="1150" i="1" dirty="0">
                <a:latin typeface="Times New Roman"/>
                <a:cs typeface="Times New Roman"/>
              </a:rPr>
              <a:t>t</a:t>
            </a:r>
            <a:r>
              <a:rPr sz="1150" i="1" spc="-40" dirty="0">
                <a:latin typeface="Times New Roman"/>
                <a:cs typeface="Times New Roman"/>
              </a:rPr>
              <a:t> </a:t>
            </a:r>
            <a:r>
              <a:rPr sz="1150" spc="40" dirty="0">
                <a:latin typeface="Symbol"/>
                <a:cs typeface="Symbol"/>
              </a:rPr>
              <a:t></a:t>
            </a:r>
            <a:r>
              <a:rPr sz="1150" spc="-75" dirty="0">
                <a:latin typeface="Times New Roman"/>
                <a:cs typeface="Times New Roman"/>
              </a:rPr>
              <a:t> </a:t>
            </a:r>
            <a:r>
              <a:rPr sz="1150" i="1" spc="60" dirty="0">
                <a:latin typeface="Times New Roman"/>
                <a:cs typeface="Times New Roman"/>
              </a:rPr>
              <a:t>E</a:t>
            </a:r>
            <a:r>
              <a:rPr sz="1150" spc="60" dirty="0">
                <a:latin typeface="Times New Roman"/>
                <a:cs typeface="Times New Roman"/>
              </a:rPr>
              <a:t>)</a:t>
            </a:r>
            <a:r>
              <a:rPr sz="1150" spc="-160" dirty="0">
                <a:latin typeface="Times New Roman"/>
                <a:cs typeface="Times New Roman"/>
              </a:rPr>
              <a:t> </a:t>
            </a:r>
            <a:r>
              <a:rPr sz="1150" spc="15" dirty="0">
                <a:latin typeface="Times New Roman"/>
                <a:cs typeface="Times New Roman"/>
              </a:rPr>
              <a:t>d(</a:t>
            </a:r>
            <a:r>
              <a:rPr sz="1250" i="1" spc="15" dirty="0">
                <a:latin typeface="Symbol"/>
                <a:cs typeface="Symbol"/>
              </a:rPr>
              <a:t></a:t>
            </a:r>
            <a:r>
              <a:rPr sz="1150" i="1" spc="15" dirty="0">
                <a:latin typeface="Times New Roman"/>
                <a:cs typeface="Times New Roman"/>
              </a:rPr>
              <a:t>t</a:t>
            </a:r>
            <a:r>
              <a:rPr sz="1150" spc="15" dirty="0">
                <a:latin typeface="Times New Roman"/>
                <a:cs typeface="Times New Roman"/>
              </a:rPr>
              <a:t>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80263" y="6024333"/>
            <a:ext cx="492759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150" spc="-35" dirty="0">
                <a:latin typeface="Times New Roman"/>
                <a:cs typeface="Times New Roman"/>
              </a:rPr>
              <a:t>2</a:t>
            </a:r>
            <a:r>
              <a:rPr sz="1250" i="1" spc="-15" dirty="0">
                <a:latin typeface="Symbol"/>
                <a:cs typeface="Symbol"/>
              </a:rPr>
              <a:t></a:t>
            </a:r>
            <a:r>
              <a:rPr sz="1250" spc="-130" dirty="0">
                <a:latin typeface="Times New Roman"/>
                <a:cs typeface="Times New Roman"/>
              </a:rPr>
              <a:t> </a:t>
            </a:r>
            <a:r>
              <a:rPr sz="1150" i="1" spc="45" dirty="0">
                <a:latin typeface="Times New Roman"/>
                <a:cs typeface="Times New Roman"/>
              </a:rPr>
              <a:t>R</a:t>
            </a:r>
            <a:r>
              <a:rPr sz="1150" i="1" spc="-10" dirty="0">
                <a:latin typeface="Times New Roman"/>
                <a:cs typeface="Times New Roman"/>
              </a:rPr>
              <a:t> </a:t>
            </a:r>
            <a:r>
              <a:rPr sz="2625" spc="-142" baseline="15873" dirty="0">
                <a:latin typeface="Symbol"/>
                <a:cs typeface="Symbol"/>
              </a:rPr>
              <a:t></a:t>
            </a:r>
            <a:r>
              <a:rPr sz="1050" i="1" spc="7" baseline="23809" dirty="0">
                <a:latin typeface="Symbol"/>
                <a:cs typeface="Symbol"/>
              </a:rPr>
              <a:t></a:t>
            </a:r>
            <a:endParaRPr sz="1050" baseline="23809">
              <a:latin typeface="Symbol"/>
              <a:cs typeface="Symbo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59526" y="6650370"/>
            <a:ext cx="290830" cy="0"/>
          </a:xfrm>
          <a:custGeom>
            <a:avLst/>
            <a:gdLst/>
            <a:ahLst/>
            <a:cxnLst/>
            <a:rect l="l" t="t" r="r" b="b"/>
            <a:pathLst>
              <a:path w="290830">
                <a:moveTo>
                  <a:pt x="0" y="0"/>
                </a:moveTo>
                <a:lnTo>
                  <a:pt x="290254" y="0"/>
                </a:lnTo>
              </a:path>
            </a:pathLst>
          </a:custGeom>
          <a:ln w="7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479893" y="6626955"/>
            <a:ext cx="90805" cy="1308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50" i="1" spc="45" dirty="0">
                <a:latin typeface="Times New Roman"/>
                <a:cs typeface="Times New Roman"/>
              </a:rPr>
              <a:t>m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56364" y="6406470"/>
            <a:ext cx="299720" cy="44513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1200" spc="15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sz="1200" spc="-35" dirty="0">
                <a:latin typeface="Times New Roman"/>
                <a:cs typeface="Times New Roman"/>
              </a:rPr>
              <a:t>2</a:t>
            </a:r>
            <a:r>
              <a:rPr sz="1250" i="1" spc="-35" dirty="0">
                <a:latin typeface="Symbol"/>
                <a:cs typeface="Symbol"/>
              </a:rPr>
              <a:t></a:t>
            </a:r>
            <a:r>
              <a:rPr sz="1250" i="1" spc="-195" dirty="0">
                <a:latin typeface="Times New Roman"/>
                <a:cs typeface="Times New Roman"/>
              </a:rPr>
              <a:t> </a:t>
            </a:r>
            <a:r>
              <a:rPr sz="1200" i="1" spc="15" dirty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25547" y="6524266"/>
            <a:ext cx="111760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15" dirty="0">
                <a:latin typeface="Symbol"/>
                <a:cs typeface="Symbol"/>
              </a:rPr>
              <a:t>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51540" y="6515537"/>
            <a:ext cx="18548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35" dirty="0">
                <a:latin typeface="Times New Roman"/>
                <a:cs typeface="Times New Roman"/>
              </a:rPr>
              <a:t>[</a:t>
            </a:r>
            <a:r>
              <a:rPr sz="1200" i="1" spc="-35" dirty="0">
                <a:latin typeface="Times New Roman"/>
                <a:cs typeface="Times New Roman"/>
              </a:rPr>
              <a:t>V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(cos</a:t>
            </a:r>
            <a:r>
              <a:rPr sz="1250" i="1" spc="5" dirty="0">
                <a:latin typeface="Symbol"/>
                <a:cs typeface="Symbol"/>
              </a:rPr>
              <a:t></a:t>
            </a:r>
            <a:r>
              <a:rPr sz="1250" i="1" spc="-10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Symbol"/>
                <a:cs typeface="Symbol"/>
              </a:rPr>
              <a:t></a:t>
            </a:r>
            <a:r>
              <a:rPr sz="1200" spc="-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cos</a:t>
            </a:r>
            <a:r>
              <a:rPr sz="1200" spc="-125" dirty="0">
                <a:latin typeface="Times New Roman"/>
                <a:cs typeface="Times New Roman"/>
              </a:rPr>
              <a:t> </a:t>
            </a:r>
            <a:r>
              <a:rPr sz="1250" i="1" spc="-15" dirty="0">
                <a:latin typeface="Symbol"/>
                <a:cs typeface="Symbol"/>
              </a:rPr>
              <a:t></a:t>
            </a:r>
            <a:r>
              <a:rPr sz="1250" i="1" spc="-13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Symbol"/>
                <a:cs typeface="Symbol"/>
              </a:rPr>
              <a:t></a:t>
            </a:r>
            <a:r>
              <a:rPr sz="1200" spc="-140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Symbol"/>
                <a:cs typeface="Symbol"/>
              </a:rPr>
              <a:t></a:t>
            </a:r>
            <a:r>
              <a:rPr sz="1200" spc="-13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Symbol"/>
                <a:cs typeface="Symbol"/>
              </a:rPr>
              <a:t></a:t>
            </a:r>
            <a:r>
              <a:rPr sz="1250" i="1" spc="20" dirty="0">
                <a:latin typeface="Symbol"/>
                <a:cs typeface="Symbol"/>
              </a:rPr>
              <a:t></a:t>
            </a:r>
            <a:r>
              <a:rPr sz="1250" i="1" spc="15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Symbol"/>
                <a:cs typeface="Symbol"/>
              </a:rPr>
              <a:t></a:t>
            </a:r>
            <a:r>
              <a:rPr sz="1250" i="1" spc="45" dirty="0">
                <a:latin typeface="Symbol"/>
                <a:cs typeface="Symbol"/>
              </a:rPr>
              <a:t></a:t>
            </a:r>
            <a:r>
              <a:rPr sz="1250" i="1" spc="-20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)]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76604" y="7017860"/>
            <a:ext cx="1682750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Conduction </a:t>
            </a:r>
            <a:r>
              <a:rPr sz="1100" spc="-5" dirty="0">
                <a:latin typeface="Calibri"/>
                <a:cs typeface="Calibri"/>
              </a:rPr>
              <a:t>angle </a:t>
            </a:r>
            <a:r>
              <a:rPr sz="1875" i="1" spc="-7" baseline="22222" dirty="0">
                <a:latin typeface="Symbol"/>
                <a:cs typeface="Symbol"/>
              </a:rPr>
              <a:t></a:t>
            </a:r>
            <a:r>
              <a:rPr sz="1875" i="1" spc="-7" baseline="22222" dirty="0">
                <a:latin typeface="Times New Roman"/>
                <a:cs typeface="Times New Roman"/>
              </a:rPr>
              <a:t> </a:t>
            </a:r>
            <a:r>
              <a:rPr sz="1725" spc="75" baseline="24154" dirty="0">
                <a:latin typeface="Symbol"/>
                <a:cs typeface="Symbol"/>
              </a:rPr>
              <a:t></a:t>
            </a:r>
            <a:r>
              <a:rPr sz="1725" spc="75" baseline="24154" dirty="0">
                <a:latin typeface="Times New Roman"/>
                <a:cs typeface="Times New Roman"/>
              </a:rPr>
              <a:t> </a:t>
            </a:r>
            <a:r>
              <a:rPr sz="1875" i="1" spc="-7" baseline="22222" dirty="0">
                <a:latin typeface="Symbol"/>
                <a:cs typeface="Symbol"/>
              </a:rPr>
              <a:t></a:t>
            </a:r>
            <a:r>
              <a:rPr sz="1875" i="1" spc="-30" baseline="22222" dirty="0">
                <a:latin typeface="Times New Roman"/>
                <a:cs typeface="Times New Roman"/>
              </a:rPr>
              <a:t> </a:t>
            </a:r>
            <a:r>
              <a:rPr sz="1725" spc="89" baseline="24154" dirty="0">
                <a:latin typeface="Symbol"/>
                <a:cs typeface="Symbol"/>
              </a:rPr>
              <a:t></a:t>
            </a:r>
            <a:r>
              <a:rPr sz="1875" i="1" spc="89" baseline="22222" dirty="0">
                <a:latin typeface="Symbol"/>
                <a:cs typeface="Symbol"/>
              </a:rPr>
              <a:t></a:t>
            </a:r>
            <a:endParaRPr sz="1875" baseline="22222">
              <a:latin typeface="Symbol"/>
              <a:cs typeface="Symbol"/>
            </a:endParaRPr>
          </a:p>
          <a:p>
            <a:pPr marL="56515">
              <a:lnSpc>
                <a:spcPct val="100000"/>
              </a:lnSpc>
              <a:spcBef>
                <a:spcPts val="1095"/>
              </a:spcBef>
            </a:pPr>
            <a:r>
              <a:rPr sz="1150" spc="100" dirty="0">
                <a:latin typeface="Symbol"/>
                <a:cs typeface="Symbol"/>
              </a:rPr>
              <a:t></a:t>
            </a:r>
            <a:r>
              <a:rPr sz="1150" spc="-55" dirty="0">
                <a:latin typeface="Times New Roman"/>
                <a:cs typeface="Times New Roman"/>
              </a:rPr>
              <a:t> </a:t>
            </a:r>
            <a:r>
              <a:rPr sz="1250" i="1" dirty="0">
                <a:latin typeface="Symbol"/>
                <a:cs typeface="Symbol"/>
              </a:rPr>
              <a:t></a:t>
            </a:r>
            <a:r>
              <a:rPr sz="1250" i="1" spc="80" dirty="0">
                <a:latin typeface="Times New Roman"/>
                <a:cs typeface="Times New Roman"/>
              </a:rPr>
              <a:t> </a:t>
            </a:r>
            <a:r>
              <a:rPr sz="1150" spc="55" dirty="0">
                <a:latin typeface="Symbol"/>
                <a:cs typeface="Symbol"/>
              </a:rPr>
              <a:t></a:t>
            </a:r>
            <a:r>
              <a:rPr sz="1150" spc="-135" dirty="0">
                <a:latin typeface="Times New Roman"/>
                <a:cs typeface="Times New Roman"/>
              </a:rPr>
              <a:t> </a:t>
            </a:r>
            <a:r>
              <a:rPr sz="1250" i="1" dirty="0">
                <a:latin typeface="Symbol"/>
                <a:cs typeface="Symbol"/>
              </a:rPr>
              <a:t></a:t>
            </a:r>
            <a:r>
              <a:rPr sz="1250" i="1" spc="-25" dirty="0">
                <a:latin typeface="Times New Roman"/>
                <a:cs typeface="Times New Roman"/>
              </a:rPr>
              <a:t> </a:t>
            </a:r>
            <a:r>
              <a:rPr sz="1150" spc="55" dirty="0">
                <a:latin typeface="Symbol"/>
                <a:cs typeface="Symbol"/>
              </a:rPr>
              <a:t></a:t>
            </a:r>
            <a:r>
              <a:rPr sz="1150" spc="-114" dirty="0">
                <a:latin typeface="Times New Roman"/>
                <a:cs typeface="Times New Roman"/>
              </a:rPr>
              <a:t> </a:t>
            </a:r>
            <a:r>
              <a:rPr sz="1150" i="1" spc="45" dirty="0">
                <a:latin typeface="Times New Roman"/>
                <a:cs typeface="Times New Roman"/>
              </a:rPr>
              <a:t>v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209298" y="7936550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5">
                <a:moveTo>
                  <a:pt x="0" y="0"/>
                </a:moveTo>
                <a:lnTo>
                  <a:pt x="291049" y="0"/>
                </a:lnTo>
              </a:path>
            </a:pathLst>
          </a:custGeom>
          <a:ln w="7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80548" y="7913151"/>
            <a:ext cx="7112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30864" y="7913151"/>
            <a:ext cx="9144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i="1" spc="45" dirty="0">
                <a:latin typeface="Times New Roman"/>
                <a:cs typeface="Times New Roman"/>
              </a:rPr>
              <a:t>m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06163" y="7693104"/>
            <a:ext cx="300355" cy="44386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150" spc="40" dirty="0">
                <a:latin typeface="Times New Roman"/>
                <a:cs typeface="Times New Roman"/>
              </a:rPr>
              <a:t>1</a:t>
            </a:r>
            <a:endParaRPr sz="1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150" spc="-25" dirty="0">
                <a:latin typeface="Times New Roman"/>
                <a:cs typeface="Times New Roman"/>
              </a:rPr>
              <a:t>2</a:t>
            </a:r>
            <a:r>
              <a:rPr sz="1250" i="1" spc="-25" dirty="0">
                <a:latin typeface="Symbol"/>
                <a:cs typeface="Symbol"/>
              </a:rPr>
              <a:t></a:t>
            </a:r>
            <a:r>
              <a:rPr sz="1250" i="1" spc="-185" dirty="0">
                <a:latin typeface="Times New Roman"/>
                <a:cs typeface="Times New Roman"/>
              </a:rPr>
              <a:t> </a:t>
            </a:r>
            <a:r>
              <a:rPr sz="1150" i="1" spc="50" dirty="0">
                <a:latin typeface="Times New Roman"/>
                <a:cs typeface="Times New Roman"/>
              </a:rPr>
              <a:t>R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25610" y="7810629"/>
            <a:ext cx="26098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25" dirty="0">
                <a:latin typeface="Times New Roman"/>
                <a:cs typeface="Times New Roman"/>
              </a:rPr>
              <a:t>I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45" dirty="0">
                <a:latin typeface="Symbol"/>
                <a:cs typeface="Symbol"/>
              </a:rPr>
              <a:t>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501974" y="7801840"/>
            <a:ext cx="1871345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10" dirty="0">
                <a:latin typeface="Times New Roman"/>
                <a:cs typeface="Times New Roman"/>
              </a:rPr>
              <a:t>[</a:t>
            </a:r>
            <a:r>
              <a:rPr sz="1150" i="1" spc="-10" dirty="0">
                <a:latin typeface="Times New Roman"/>
                <a:cs typeface="Times New Roman"/>
              </a:rPr>
              <a:t>V</a:t>
            </a:r>
            <a:r>
              <a:rPr sz="1150" i="1" dirty="0">
                <a:latin typeface="Times New Roman"/>
                <a:cs typeface="Times New Roman"/>
              </a:rPr>
              <a:t> </a:t>
            </a:r>
            <a:r>
              <a:rPr sz="1150" spc="25" dirty="0">
                <a:latin typeface="Times New Roman"/>
                <a:cs typeface="Times New Roman"/>
              </a:rPr>
              <a:t>(cos</a:t>
            </a:r>
            <a:r>
              <a:rPr sz="1250" i="1" spc="25" dirty="0">
                <a:latin typeface="Symbol"/>
                <a:cs typeface="Symbol"/>
              </a:rPr>
              <a:t></a:t>
            </a:r>
            <a:r>
              <a:rPr sz="1250" i="1" spc="-10" dirty="0">
                <a:latin typeface="Times New Roman"/>
                <a:cs typeface="Times New Roman"/>
              </a:rPr>
              <a:t> </a:t>
            </a:r>
            <a:r>
              <a:rPr sz="1150" spc="45" dirty="0">
                <a:latin typeface="Symbol"/>
                <a:cs typeface="Symbol"/>
              </a:rPr>
              <a:t></a:t>
            </a:r>
            <a:r>
              <a:rPr sz="1150" spc="-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cos(</a:t>
            </a:r>
            <a:r>
              <a:rPr sz="1250" i="1" dirty="0">
                <a:latin typeface="Symbol"/>
                <a:cs typeface="Symbol"/>
              </a:rPr>
              <a:t></a:t>
            </a:r>
            <a:r>
              <a:rPr sz="1250" i="1" spc="-15" dirty="0">
                <a:latin typeface="Times New Roman"/>
                <a:cs typeface="Times New Roman"/>
              </a:rPr>
              <a:t> </a:t>
            </a:r>
            <a:r>
              <a:rPr sz="1150" spc="45" dirty="0">
                <a:latin typeface="Symbol"/>
                <a:cs typeface="Symbol"/>
              </a:rPr>
              <a:t></a:t>
            </a:r>
            <a:r>
              <a:rPr sz="1150" spc="-105" dirty="0">
                <a:latin typeface="Times New Roman"/>
                <a:cs typeface="Times New Roman"/>
              </a:rPr>
              <a:t> </a:t>
            </a:r>
            <a:r>
              <a:rPr sz="1150" i="1" spc="45" dirty="0">
                <a:latin typeface="Times New Roman"/>
                <a:cs typeface="Times New Roman"/>
              </a:rPr>
              <a:t>v</a:t>
            </a:r>
            <a:r>
              <a:rPr sz="1150" spc="45" dirty="0">
                <a:latin typeface="Times New Roman"/>
                <a:cs typeface="Times New Roman"/>
              </a:rPr>
              <a:t>)</a:t>
            </a:r>
            <a:r>
              <a:rPr sz="1150" spc="45" dirty="0">
                <a:latin typeface="Symbol"/>
                <a:cs typeface="Symbol"/>
              </a:rPr>
              <a:t></a:t>
            </a:r>
            <a:r>
              <a:rPr sz="1150" spc="-120" dirty="0">
                <a:latin typeface="Times New Roman"/>
                <a:cs typeface="Times New Roman"/>
              </a:rPr>
              <a:t> </a:t>
            </a:r>
            <a:r>
              <a:rPr sz="1150" spc="45" dirty="0">
                <a:latin typeface="Symbol"/>
                <a:cs typeface="Symbol"/>
              </a:rPr>
              <a:t></a:t>
            </a:r>
            <a:r>
              <a:rPr sz="1150" spc="-130" dirty="0">
                <a:latin typeface="Times New Roman"/>
                <a:cs typeface="Times New Roman"/>
              </a:rPr>
              <a:t> </a:t>
            </a:r>
            <a:r>
              <a:rPr sz="1150" spc="30" dirty="0">
                <a:latin typeface="Symbol"/>
                <a:cs typeface="Symbol"/>
              </a:rPr>
              <a:t></a:t>
            </a:r>
            <a:r>
              <a:rPr sz="1150" i="1" spc="30" dirty="0">
                <a:latin typeface="Times New Roman"/>
                <a:cs typeface="Times New Roman"/>
              </a:rPr>
              <a:t>v</a:t>
            </a:r>
            <a:r>
              <a:rPr sz="1150" spc="30" dirty="0">
                <a:latin typeface="Times New Roman"/>
                <a:cs typeface="Times New Roman"/>
              </a:rPr>
              <a:t>)]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146916" y="8479170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115" y="0"/>
                </a:lnTo>
              </a:path>
            </a:pathLst>
          </a:custGeom>
          <a:ln w="7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30983" y="8479170"/>
            <a:ext cx="353060" cy="0"/>
          </a:xfrm>
          <a:custGeom>
            <a:avLst/>
            <a:gdLst/>
            <a:ahLst/>
            <a:cxnLst/>
            <a:rect l="l" t="t" r="r" b="b"/>
            <a:pathLst>
              <a:path w="353060">
                <a:moveTo>
                  <a:pt x="0" y="0"/>
                </a:moveTo>
                <a:lnTo>
                  <a:pt x="352651" y="0"/>
                </a:lnTo>
              </a:path>
            </a:pathLst>
          </a:custGeom>
          <a:ln w="7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872314" y="8353066"/>
            <a:ext cx="2267585" cy="641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00">
              <a:lnSpc>
                <a:spcPts val="1185"/>
              </a:lnSpc>
              <a:spcBef>
                <a:spcPts val="90"/>
              </a:spcBef>
            </a:pPr>
            <a:r>
              <a:rPr sz="1200" spc="-5" dirty="0">
                <a:latin typeface="Times New Roman"/>
                <a:cs typeface="Times New Roman"/>
              </a:rPr>
              <a:t>cos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i="1" spc="20" dirty="0">
                <a:latin typeface="Times New Roman"/>
                <a:cs typeface="Times New Roman"/>
              </a:rPr>
              <a:t>A</a:t>
            </a:r>
            <a:r>
              <a:rPr sz="1200" i="1" spc="-160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Symbol"/>
                <a:cs typeface="Symbol"/>
              </a:rPr>
              <a:t></a:t>
            </a:r>
            <a:r>
              <a:rPr sz="1200" spc="-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cosB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Symbol"/>
                <a:cs typeface="Symbol"/>
              </a:rPr>
              <a:t>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2sin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800" i="1" spc="30" baseline="34722" dirty="0">
                <a:latin typeface="Times New Roman"/>
                <a:cs typeface="Times New Roman"/>
              </a:rPr>
              <a:t>A</a:t>
            </a:r>
            <a:r>
              <a:rPr sz="1800" i="1" spc="-240" baseline="34722" dirty="0">
                <a:latin typeface="Times New Roman"/>
                <a:cs typeface="Times New Roman"/>
              </a:rPr>
              <a:t> </a:t>
            </a:r>
            <a:r>
              <a:rPr sz="1800" spc="22" baseline="34722" dirty="0">
                <a:latin typeface="Symbol"/>
                <a:cs typeface="Symbol"/>
              </a:rPr>
              <a:t></a:t>
            </a:r>
            <a:r>
              <a:rPr sz="1800" spc="-97" baseline="34722" dirty="0">
                <a:latin typeface="Times New Roman"/>
                <a:cs typeface="Times New Roman"/>
              </a:rPr>
              <a:t> </a:t>
            </a:r>
            <a:r>
              <a:rPr sz="1800" i="1" spc="30" baseline="34722" dirty="0">
                <a:latin typeface="Times New Roman"/>
                <a:cs typeface="Times New Roman"/>
              </a:rPr>
              <a:t>B</a:t>
            </a:r>
            <a:r>
              <a:rPr sz="1800" i="1" spc="-135" baseline="34722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sin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800" i="1" spc="30" baseline="34722" dirty="0">
                <a:latin typeface="Times New Roman"/>
                <a:cs typeface="Times New Roman"/>
              </a:rPr>
              <a:t>A</a:t>
            </a:r>
            <a:r>
              <a:rPr sz="1800" i="1" spc="-232" baseline="34722" dirty="0">
                <a:latin typeface="Times New Roman"/>
                <a:cs typeface="Times New Roman"/>
              </a:rPr>
              <a:t> </a:t>
            </a:r>
            <a:r>
              <a:rPr sz="1800" spc="22" baseline="34722" dirty="0">
                <a:latin typeface="Symbol"/>
                <a:cs typeface="Symbol"/>
              </a:rPr>
              <a:t></a:t>
            </a:r>
            <a:r>
              <a:rPr sz="1800" spc="-127" baseline="34722" dirty="0">
                <a:latin typeface="Times New Roman"/>
                <a:cs typeface="Times New Roman"/>
              </a:rPr>
              <a:t> </a:t>
            </a:r>
            <a:r>
              <a:rPr sz="1800" i="1" spc="30" baseline="34722" dirty="0">
                <a:latin typeface="Times New Roman"/>
                <a:cs typeface="Times New Roman"/>
              </a:rPr>
              <a:t>B</a:t>
            </a:r>
            <a:endParaRPr sz="1800" baseline="34722">
              <a:latin typeface="Times New Roman"/>
              <a:cs typeface="Times New Roman"/>
            </a:endParaRPr>
          </a:p>
          <a:p>
            <a:pPr marL="1416050">
              <a:lnSpc>
                <a:spcPts val="1185"/>
              </a:lnSpc>
              <a:tabLst>
                <a:tab pos="1998980" algn="l"/>
              </a:tabLst>
            </a:pPr>
            <a:r>
              <a:rPr sz="1200" spc="15" dirty="0">
                <a:latin typeface="Times New Roman"/>
                <a:cs typeface="Times New Roman"/>
              </a:rPr>
              <a:t>2	2</a:t>
            </a:r>
            <a:endParaRPr sz="1200">
              <a:latin typeface="Times New Roman"/>
              <a:cs typeface="Times New Roman"/>
            </a:endParaRPr>
          </a:p>
          <a:p>
            <a:pPr marL="41910">
              <a:lnSpc>
                <a:spcPct val="100000"/>
              </a:lnSpc>
              <a:spcBef>
                <a:spcPts val="1165"/>
              </a:spcBef>
            </a:pPr>
            <a:r>
              <a:rPr sz="1100" spc="-5" dirty="0">
                <a:latin typeface="Calibri"/>
                <a:cs typeface="Calibri"/>
              </a:rPr>
              <a:t>So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208763" y="9344980"/>
            <a:ext cx="290830" cy="0"/>
          </a:xfrm>
          <a:custGeom>
            <a:avLst/>
            <a:gdLst/>
            <a:ahLst/>
            <a:cxnLst/>
            <a:rect l="l" t="t" r="r" b="b"/>
            <a:pathLst>
              <a:path w="290830">
                <a:moveTo>
                  <a:pt x="0" y="0"/>
                </a:moveTo>
                <a:lnTo>
                  <a:pt x="290220" y="0"/>
                </a:lnTo>
              </a:path>
            </a:pathLst>
          </a:custGeom>
          <a:ln w="7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90005" y="9344980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0" y="0"/>
                </a:moveTo>
                <a:lnTo>
                  <a:pt x="90453" y="0"/>
                </a:lnTo>
              </a:path>
            </a:pathLst>
          </a:custGeom>
          <a:ln w="7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61154" y="9344980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0" y="0"/>
                </a:moveTo>
                <a:lnTo>
                  <a:pt x="90453" y="0"/>
                </a:lnTo>
              </a:path>
            </a:pathLst>
          </a:custGeom>
          <a:ln w="7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980326" y="9321582"/>
            <a:ext cx="7112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286580" y="9337036"/>
            <a:ext cx="47498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83540" algn="l"/>
              </a:tabLst>
            </a:pPr>
            <a:r>
              <a:rPr sz="1150" spc="40" dirty="0">
                <a:latin typeface="Times New Roman"/>
                <a:cs typeface="Times New Roman"/>
              </a:rPr>
              <a:t>2	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707574" y="9321582"/>
            <a:ext cx="9080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i="1" spc="45" dirty="0">
                <a:latin typeface="Times New Roman"/>
                <a:cs typeface="Times New Roman"/>
              </a:rPr>
              <a:t>m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05613" y="9101481"/>
            <a:ext cx="299720" cy="44386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150" spc="40" dirty="0">
                <a:latin typeface="Times New Roman"/>
                <a:cs typeface="Times New Roman"/>
              </a:rPr>
              <a:t>1</a:t>
            </a:r>
            <a:endParaRPr sz="1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150" spc="-25" dirty="0">
                <a:latin typeface="Times New Roman"/>
                <a:cs typeface="Times New Roman"/>
              </a:rPr>
              <a:t>2</a:t>
            </a:r>
            <a:r>
              <a:rPr sz="1250" i="1" spc="-25" dirty="0">
                <a:latin typeface="Symbol"/>
                <a:cs typeface="Symbol"/>
              </a:rPr>
              <a:t></a:t>
            </a:r>
            <a:r>
              <a:rPr sz="1250" i="1" spc="-190" dirty="0">
                <a:latin typeface="Times New Roman"/>
                <a:cs typeface="Times New Roman"/>
              </a:rPr>
              <a:t> </a:t>
            </a:r>
            <a:r>
              <a:rPr sz="1150" i="1" spc="45" dirty="0">
                <a:latin typeface="Times New Roman"/>
                <a:cs typeface="Times New Roman"/>
              </a:rPr>
              <a:t>R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25544" y="9219059"/>
            <a:ext cx="26035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25" dirty="0">
                <a:latin typeface="Times New Roman"/>
                <a:cs typeface="Times New Roman"/>
              </a:rPr>
              <a:t>I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40" dirty="0">
                <a:latin typeface="Symbol"/>
                <a:cs typeface="Symbol"/>
              </a:rPr>
              <a:t>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475180" y="9210318"/>
            <a:ext cx="1720214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150" spc="5" dirty="0">
                <a:latin typeface="Times New Roman"/>
                <a:cs typeface="Times New Roman"/>
              </a:rPr>
              <a:t>[2</a:t>
            </a:r>
            <a:r>
              <a:rPr sz="1150" i="1" spc="5" dirty="0">
                <a:latin typeface="Times New Roman"/>
                <a:cs typeface="Times New Roman"/>
              </a:rPr>
              <a:t>V</a:t>
            </a:r>
            <a:r>
              <a:rPr sz="1150" i="1" spc="105" dirty="0">
                <a:latin typeface="Times New Roman"/>
                <a:cs typeface="Times New Roman"/>
              </a:rPr>
              <a:t> </a:t>
            </a:r>
            <a:r>
              <a:rPr sz="1150" spc="-5" dirty="0">
                <a:latin typeface="Times New Roman"/>
                <a:cs typeface="Times New Roman"/>
              </a:rPr>
              <a:t>sin(</a:t>
            </a:r>
            <a:r>
              <a:rPr sz="1250" i="1" spc="-5" dirty="0">
                <a:latin typeface="Symbol"/>
                <a:cs typeface="Symbol"/>
              </a:rPr>
              <a:t></a:t>
            </a:r>
            <a:r>
              <a:rPr sz="1250" i="1" spc="-10" dirty="0">
                <a:latin typeface="Times New Roman"/>
                <a:cs typeface="Times New Roman"/>
              </a:rPr>
              <a:t> </a:t>
            </a:r>
            <a:r>
              <a:rPr sz="1150" spc="40" dirty="0">
                <a:latin typeface="Symbol"/>
                <a:cs typeface="Symbol"/>
              </a:rPr>
              <a:t>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725" i="1" spc="52" baseline="36231" dirty="0">
                <a:latin typeface="Times New Roman"/>
                <a:cs typeface="Times New Roman"/>
              </a:rPr>
              <a:t>v</a:t>
            </a:r>
            <a:r>
              <a:rPr sz="1725" i="1" spc="-240" baseline="36231" dirty="0">
                <a:latin typeface="Times New Roman"/>
                <a:cs typeface="Times New Roman"/>
              </a:rPr>
              <a:t> </a:t>
            </a:r>
            <a:r>
              <a:rPr sz="1150" spc="25" dirty="0">
                <a:latin typeface="Times New Roman"/>
                <a:cs typeface="Times New Roman"/>
              </a:rPr>
              <a:t>)</a:t>
            </a:r>
            <a:r>
              <a:rPr sz="1150" spc="-180" dirty="0">
                <a:latin typeface="Times New Roman"/>
                <a:cs typeface="Times New Roman"/>
              </a:rPr>
              <a:t> </a:t>
            </a:r>
            <a:r>
              <a:rPr sz="1150" spc="20" dirty="0">
                <a:latin typeface="Times New Roman"/>
                <a:cs typeface="Times New Roman"/>
              </a:rPr>
              <a:t>sin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725" i="1" spc="52" baseline="36231" dirty="0">
                <a:latin typeface="Times New Roman"/>
                <a:cs typeface="Times New Roman"/>
              </a:rPr>
              <a:t>v</a:t>
            </a:r>
            <a:r>
              <a:rPr sz="1725" i="1" spc="44" baseline="36231" dirty="0">
                <a:latin typeface="Times New Roman"/>
                <a:cs typeface="Times New Roman"/>
              </a:rPr>
              <a:t> </a:t>
            </a:r>
            <a:r>
              <a:rPr sz="1150" spc="40" dirty="0">
                <a:latin typeface="Symbol"/>
                <a:cs typeface="Symbol"/>
              </a:rPr>
              <a:t></a:t>
            </a:r>
            <a:r>
              <a:rPr sz="1150" spc="-70" dirty="0">
                <a:latin typeface="Times New Roman"/>
                <a:cs typeface="Times New Roman"/>
              </a:rPr>
              <a:t> </a:t>
            </a:r>
            <a:r>
              <a:rPr sz="1150" i="1" spc="-60" dirty="0">
                <a:latin typeface="Times New Roman"/>
                <a:cs typeface="Times New Roman"/>
              </a:rPr>
              <a:t>E</a:t>
            </a:r>
            <a:r>
              <a:rPr sz="1150" spc="-60" dirty="0">
                <a:latin typeface="Times New Roman"/>
                <a:cs typeface="Times New Roman"/>
              </a:rPr>
              <a:t>.</a:t>
            </a:r>
            <a:r>
              <a:rPr sz="1250" i="1" spc="-60" dirty="0">
                <a:latin typeface="Symbol"/>
                <a:cs typeface="Symbol"/>
              </a:rPr>
              <a:t></a:t>
            </a:r>
            <a:r>
              <a:rPr sz="1250" i="1" spc="-140" dirty="0">
                <a:latin typeface="Times New Roman"/>
                <a:cs typeface="Times New Roman"/>
              </a:rPr>
              <a:t> </a:t>
            </a:r>
            <a:r>
              <a:rPr sz="1150" spc="25" dirty="0">
                <a:latin typeface="Times New Roman"/>
                <a:cs typeface="Times New Roman"/>
              </a:rPr>
              <a:t>]</a:t>
            </a:r>
            <a:endParaRPr sz="1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153" y="893709"/>
            <a:ext cx="78930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250" i="1" spc="-10" dirty="0">
                <a:latin typeface="Symbol"/>
                <a:cs typeface="Symbol"/>
              </a:rPr>
              <a:t></a:t>
            </a:r>
            <a:r>
              <a:rPr sz="1250" i="1" spc="10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Symbol"/>
                <a:cs typeface="Symbol"/>
              </a:rPr>
              <a:t>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i="1" spc="20" dirty="0">
                <a:latin typeface="Times New Roman"/>
                <a:cs typeface="Times New Roman"/>
              </a:rPr>
              <a:t>E</a:t>
            </a:r>
            <a:r>
              <a:rPr sz="1200" i="1" spc="-8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Symbol"/>
                <a:cs typeface="Symbol"/>
              </a:rPr>
              <a:t>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i="1" spc="30" dirty="0">
                <a:latin typeface="Times New Roman"/>
                <a:cs typeface="Times New Roman"/>
              </a:rPr>
              <a:t>I</a:t>
            </a:r>
            <a:r>
              <a:rPr sz="1050" spc="44" baseline="-23809" dirty="0">
                <a:latin typeface="Times New Roman"/>
                <a:cs typeface="Times New Roman"/>
              </a:rPr>
              <a:t>0</a:t>
            </a:r>
            <a:r>
              <a:rPr sz="1050" spc="-150" baseline="-23809" dirty="0">
                <a:latin typeface="Times New Roman"/>
                <a:cs typeface="Times New Roman"/>
              </a:rPr>
              <a:t> </a:t>
            </a:r>
            <a:r>
              <a:rPr sz="1200" i="1" spc="20" dirty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1517" y="149765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186" y="0"/>
                </a:lnTo>
              </a:path>
            </a:pathLst>
          </a:custGeom>
          <a:ln w="7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52536" y="1497650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0" y="0"/>
                </a:moveTo>
                <a:lnTo>
                  <a:pt x="90571" y="0"/>
                </a:lnTo>
              </a:path>
            </a:pathLst>
          </a:custGeom>
          <a:ln w="7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24028" y="1497650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0" y="0"/>
                </a:moveTo>
                <a:lnTo>
                  <a:pt x="90444" y="0"/>
                </a:lnTo>
              </a:path>
            </a:pathLst>
          </a:custGeom>
          <a:ln w="7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70260" y="1474252"/>
            <a:ext cx="9080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i="1" spc="40" dirty="0">
                <a:latin typeface="Times New Roman"/>
                <a:cs typeface="Times New Roman"/>
              </a:rPr>
              <a:t>m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8051" y="1480966"/>
            <a:ext cx="1456055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93775" algn="l"/>
                <a:tab pos="1364615" algn="l"/>
              </a:tabLst>
            </a:pPr>
            <a:r>
              <a:rPr sz="1150" spc="-35" dirty="0">
                <a:latin typeface="Times New Roman"/>
                <a:cs typeface="Times New Roman"/>
              </a:rPr>
              <a:t>2</a:t>
            </a:r>
            <a:r>
              <a:rPr sz="1250" i="1" spc="-15" dirty="0">
                <a:latin typeface="Symbol"/>
                <a:cs typeface="Symbol"/>
              </a:rPr>
              <a:t>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150" spc="40" dirty="0">
                <a:latin typeface="Times New Roman"/>
                <a:cs typeface="Times New Roman"/>
              </a:rPr>
              <a:t>2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40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0142" y="1362990"/>
            <a:ext cx="2257425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150" spc="40" dirty="0">
                <a:latin typeface="Symbol"/>
                <a:cs typeface="Symbol"/>
              </a:rPr>
              <a:t>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60" dirty="0">
                <a:latin typeface="Times New Roman"/>
                <a:cs typeface="Times New Roman"/>
              </a:rPr>
              <a:t>E</a:t>
            </a:r>
            <a:r>
              <a:rPr sz="1150" spc="60" dirty="0">
                <a:latin typeface="Symbol"/>
                <a:cs typeface="Symbol"/>
              </a:rPr>
              <a:t>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725" spc="60" baseline="36231" dirty="0">
                <a:latin typeface="Times New Roman"/>
                <a:cs typeface="Times New Roman"/>
              </a:rPr>
              <a:t>1 </a:t>
            </a:r>
            <a:r>
              <a:rPr sz="1150" spc="5" dirty="0">
                <a:latin typeface="Times New Roman"/>
                <a:cs typeface="Times New Roman"/>
              </a:rPr>
              <a:t>[2</a:t>
            </a:r>
            <a:r>
              <a:rPr sz="1150" i="1" spc="5" dirty="0">
                <a:latin typeface="Times New Roman"/>
                <a:cs typeface="Times New Roman"/>
              </a:rPr>
              <a:t>V </a:t>
            </a:r>
            <a:r>
              <a:rPr sz="1150" dirty="0">
                <a:latin typeface="Times New Roman"/>
                <a:cs typeface="Times New Roman"/>
              </a:rPr>
              <a:t>sin(</a:t>
            </a:r>
            <a:r>
              <a:rPr sz="1250" i="1" dirty="0">
                <a:latin typeface="Symbol"/>
                <a:cs typeface="Symbol"/>
              </a:rPr>
              <a:t></a:t>
            </a:r>
            <a:r>
              <a:rPr sz="1250" i="1" dirty="0">
                <a:latin typeface="Times New Roman"/>
                <a:cs typeface="Times New Roman"/>
              </a:rPr>
              <a:t> </a:t>
            </a:r>
            <a:r>
              <a:rPr sz="1150" spc="40" dirty="0">
                <a:latin typeface="Symbol"/>
                <a:cs typeface="Symbol"/>
              </a:rPr>
              <a:t>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725" i="1" spc="52" baseline="36231" dirty="0">
                <a:latin typeface="Times New Roman"/>
                <a:cs typeface="Times New Roman"/>
              </a:rPr>
              <a:t>v </a:t>
            </a:r>
            <a:r>
              <a:rPr sz="1150" spc="25" dirty="0">
                <a:latin typeface="Times New Roman"/>
                <a:cs typeface="Times New Roman"/>
              </a:rPr>
              <a:t>) </a:t>
            </a:r>
            <a:r>
              <a:rPr sz="1150" spc="20" dirty="0">
                <a:latin typeface="Times New Roman"/>
                <a:cs typeface="Times New Roman"/>
              </a:rPr>
              <a:t>sin </a:t>
            </a:r>
            <a:r>
              <a:rPr sz="1725" i="1" spc="52" baseline="36231" dirty="0">
                <a:latin typeface="Times New Roman"/>
                <a:cs typeface="Times New Roman"/>
              </a:rPr>
              <a:t>v </a:t>
            </a:r>
            <a:r>
              <a:rPr sz="1150" spc="40" dirty="0">
                <a:latin typeface="Symbol"/>
                <a:cs typeface="Symbol"/>
              </a:rPr>
              <a:t>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i="1" spc="-60" dirty="0">
                <a:latin typeface="Times New Roman"/>
                <a:cs typeface="Times New Roman"/>
              </a:rPr>
              <a:t>E</a:t>
            </a:r>
            <a:r>
              <a:rPr sz="1150" spc="-60" dirty="0">
                <a:latin typeface="Times New Roman"/>
                <a:cs typeface="Times New Roman"/>
              </a:rPr>
              <a:t>.</a:t>
            </a:r>
            <a:r>
              <a:rPr sz="1250" i="1" spc="-60" dirty="0">
                <a:latin typeface="Symbol"/>
                <a:cs typeface="Symbol"/>
              </a:rPr>
              <a:t></a:t>
            </a:r>
            <a:r>
              <a:rPr sz="1250" i="1" spc="-155" dirty="0">
                <a:latin typeface="Times New Roman"/>
                <a:cs typeface="Times New Roman"/>
              </a:rPr>
              <a:t> </a:t>
            </a:r>
            <a:r>
              <a:rPr sz="1150" spc="25" dirty="0">
                <a:latin typeface="Times New Roman"/>
                <a:cs typeface="Times New Roman"/>
              </a:rPr>
              <a:t>]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87549" y="2041845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247" y="0"/>
                </a:lnTo>
              </a:path>
            </a:pathLst>
          </a:custGeom>
          <a:ln w="7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17833" y="2041845"/>
            <a:ext cx="170180" cy="0"/>
          </a:xfrm>
          <a:custGeom>
            <a:avLst/>
            <a:gdLst/>
            <a:ahLst/>
            <a:cxnLst/>
            <a:rect l="l" t="t" r="r" b="b"/>
            <a:pathLst>
              <a:path w="170180">
                <a:moveTo>
                  <a:pt x="0" y="0"/>
                </a:moveTo>
                <a:lnTo>
                  <a:pt x="169649" y="0"/>
                </a:lnTo>
              </a:path>
            </a:pathLst>
          </a:custGeom>
          <a:ln w="7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82017" y="2041845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0" y="0"/>
                </a:moveTo>
                <a:lnTo>
                  <a:pt x="90330" y="0"/>
                </a:lnTo>
              </a:path>
            </a:pathLst>
          </a:custGeom>
          <a:ln w="7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52913" y="2041845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0" y="0"/>
                </a:moveTo>
                <a:lnTo>
                  <a:pt x="90456" y="0"/>
                </a:lnTo>
              </a:path>
            </a:pathLst>
          </a:custGeom>
          <a:ln w="7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50703" y="1820536"/>
            <a:ext cx="9525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i="1" spc="35" dirty="0">
                <a:latin typeface="Times New Roman"/>
                <a:cs typeface="Times New Roman"/>
              </a:rPr>
              <a:t>v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84373" y="2025183"/>
            <a:ext cx="1569085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2280" algn="l"/>
                <a:tab pos="1106805" algn="l"/>
                <a:tab pos="1477645" algn="l"/>
              </a:tabLst>
            </a:pPr>
            <a:r>
              <a:rPr sz="1150" spc="-40" dirty="0">
                <a:latin typeface="Times New Roman"/>
                <a:cs typeface="Times New Roman"/>
              </a:rPr>
              <a:t>2</a:t>
            </a:r>
            <a:r>
              <a:rPr sz="1250" i="1" spc="-15" dirty="0">
                <a:latin typeface="Symbol"/>
                <a:cs typeface="Symbol"/>
              </a:rPr>
              <a:t>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i="1" spc="-15" dirty="0">
                <a:latin typeface="Symbol"/>
                <a:cs typeface="Symbol"/>
              </a:rPr>
              <a:t>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150" spc="35" dirty="0">
                <a:latin typeface="Times New Roman"/>
                <a:cs typeface="Times New Roman"/>
              </a:rPr>
              <a:t>2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35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0113" y="1907206"/>
            <a:ext cx="2139950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150" spc="40" dirty="0">
                <a:latin typeface="Symbol"/>
                <a:cs typeface="Symbol"/>
              </a:rPr>
              <a:t>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20" dirty="0">
                <a:latin typeface="Times New Roman"/>
                <a:cs typeface="Times New Roman"/>
              </a:rPr>
              <a:t>E(1</a:t>
            </a:r>
            <a:r>
              <a:rPr sz="1150" spc="20" dirty="0">
                <a:latin typeface="Symbol"/>
                <a:cs typeface="Symbol"/>
              </a:rPr>
              <a:t>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725" i="1" spc="52" baseline="36231" dirty="0">
                <a:latin typeface="Times New Roman"/>
                <a:cs typeface="Times New Roman"/>
              </a:rPr>
              <a:t>v </a:t>
            </a:r>
            <a:r>
              <a:rPr sz="1150" spc="25" dirty="0">
                <a:latin typeface="Times New Roman"/>
                <a:cs typeface="Times New Roman"/>
              </a:rPr>
              <a:t>) </a:t>
            </a:r>
            <a:r>
              <a:rPr sz="1150" spc="50" dirty="0">
                <a:latin typeface="Symbol"/>
                <a:cs typeface="Symbol"/>
              </a:rPr>
              <a:t></a:t>
            </a:r>
            <a:r>
              <a:rPr sz="1150" spc="50" dirty="0">
                <a:latin typeface="Times New Roman"/>
                <a:cs typeface="Times New Roman"/>
              </a:rPr>
              <a:t>[</a:t>
            </a:r>
            <a:r>
              <a:rPr sz="1725" i="1" spc="75" baseline="36231" dirty="0">
                <a:latin typeface="Times New Roman"/>
                <a:cs typeface="Times New Roman"/>
              </a:rPr>
              <a:t>V</a:t>
            </a:r>
            <a:r>
              <a:rPr sz="975" i="1" spc="75" baseline="38461" dirty="0">
                <a:latin typeface="Times New Roman"/>
                <a:cs typeface="Times New Roman"/>
              </a:rPr>
              <a:t>m </a:t>
            </a:r>
            <a:r>
              <a:rPr sz="1150" dirty="0">
                <a:latin typeface="Times New Roman"/>
                <a:cs typeface="Times New Roman"/>
              </a:rPr>
              <a:t>sin(</a:t>
            </a:r>
            <a:r>
              <a:rPr sz="1250" i="1" dirty="0">
                <a:latin typeface="Symbol"/>
                <a:cs typeface="Symbol"/>
              </a:rPr>
              <a:t></a:t>
            </a:r>
            <a:r>
              <a:rPr sz="1250" i="1" dirty="0">
                <a:latin typeface="Times New Roman"/>
                <a:cs typeface="Times New Roman"/>
              </a:rPr>
              <a:t> </a:t>
            </a:r>
            <a:r>
              <a:rPr sz="1150" spc="40" dirty="0">
                <a:latin typeface="Symbol"/>
                <a:cs typeface="Symbol"/>
              </a:rPr>
              <a:t>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725" i="1" spc="52" baseline="36231" dirty="0">
                <a:latin typeface="Times New Roman"/>
                <a:cs typeface="Times New Roman"/>
              </a:rPr>
              <a:t>v </a:t>
            </a:r>
            <a:r>
              <a:rPr sz="1150" spc="25" dirty="0">
                <a:latin typeface="Times New Roman"/>
                <a:cs typeface="Times New Roman"/>
              </a:rPr>
              <a:t>) </a:t>
            </a:r>
            <a:r>
              <a:rPr sz="1150" spc="20" dirty="0">
                <a:latin typeface="Times New Roman"/>
                <a:cs typeface="Times New Roman"/>
              </a:rPr>
              <a:t>sin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25" dirty="0">
                <a:latin typeface="Times New Roman"/>
                <a:cs typeface="Times New Roman"/>
              </a:rPr>
              <a:t>]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3904" y="2361945"/>
            <a:ext cx="1873885" cy="280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If load </a:t>
            </a:r>
            <a:r>
              <a:rPr sz="1100" spc="-5" dirty="0">
                <a:latin typeface="Calibri"/>
                <a:cs typeface="Calibri"/>
              </a:rPr>
              <a:t>inductance </a:t>
            </a:r>
            <a:r>
              <a:rPr sz="1100" dirty="0">
                <a:latin typeface="Calibri"/>
                <a:cs typeface="Calibri"/>
              </a:rPr>
              <a:t>L is </a:t>
            </a:r>
            <a:r>
              <a:rPr sz="1100" spc="-5" dirty="0">
                <a:latin typeface="Calibri"/>
                <a:cs typeface="Calibri"/>
              </a:rPr>
              <a:t>zero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then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</a:pPr>
            <a:r>
              <a:rPr sz="1250" i="1" spc="-35" dirty="0">
                <a:latin typeface="Symbol"/>
                <a:cs typeface="Symbol"/>
              </a:rPr>
              <a:t></a:t>
            </a:r>
            <a:r>
              <a:rPr sz="1250" i="1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Symbol"/>
                <a:cs typeface="Symbol"/>
              </a:rPr>
              <a:t>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50" i="1" spc="5" dirty="0">
                <a:latin typeface="Symbol"/>
                <a:cs typeface="Symbol"/>
              </a:rPr>
              <a:t></a:t>
            </a:r>
            <a:r>
              <a:rPr sz="1050" spc="7" baseline="-23809" dirty="0">
                <a:latin typeface="Times New Roman"/>
                <a:cs typeface="Times New Roman"/>
              </a:rPr>
              <a:t>2</a:t>
            </a:r>
            <a:endParaRPr sz="1050" baseline="-23809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480"/>
              </a:spcBef>
            </a:pPr>
            <a:r>
              <a:rPr sz="1650" spc="-7" baseline="-30303" dirty="0">
                <a:latin typeface="Calibri"/>
                <a:cs typeface="Calibri"/>
              </a:rPr>
              <a:t>And </a:t>
            </a:r>
            <a:r>
              <a:rPr sz="1200" i="1" spc="25" dirty="0">
                <a:latin typeface="Times New Roman"/>
                <a:cs typeface="Times New Roman"/>
              </a:rPr>
              <a:t>v </a:t>
            </a:r>
            <a:r>
              <a:rPr sz="1200" spc="30" dirty="0">
                <a:latin typeface="Symbol"/>
                <a:cs typeface="Symbol"/>
              </a:rPr>
              <a:t>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50" i="1" dirty="0">
                <a:latin typeface="Symbol"/>
                <a:cs typeface="Symbol"/>
              </a:rPr>
              <a:t></a:t>
            </a:r>
            <a:r>
              <a:rPr sz="1250" i="1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Symbol"/>
                <a:cs typeface="Symbol"/>
              </a:rPr>
              <a:t></a:t>
            </a:r>
            <a:r>
              <a:rPr sz="1250" i="1" spc="55" dirty="0">
                <a:latin typeface="Symbol"/>
                <a:cs typeface="Symbol"/>
              </a:rPr>
              <a:t></a:t>
            </a:r>
            <a:r>
              <a:rPr sz="1250" i="1" spc="5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Symbol"/>
                <a:cs typeface="Symbol"/>
              </a:rPr>
              <a:t>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50" i="1" spc="20" dirty="0">
                <a:latin typeface="Symbol"/>
                <a:cs typeface="Symbol"/>
              </a:rPr>
              <a:t></a:t>
            </a:r>
            <a:r>
              <a:rPr sz="1050" spc="30" baseline="-23809" dirty="0">
                <a:latin typeface="Times New Roman"/>
                <a:cs typeface="Times New Roman"/>
              </a:rPr>
              <a:t>2</a:t>
            </a:r>
            <a:r>
              <a:rPr sz="1050" spc="-30" baseline="-23809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Symbol"/>
                <a:cs typeface="Symbol"/>
              </a:rPr>
              <a:t></a:t>
            </a:r>
            <a:r>
              <a:rPr sz="1250" i="1" spc="55" dirty="0">
                <a:latin typeface="Symbol"/>
                <a:cs typeface="Symbol"/>
              </a:rPr>
              <a:t></a:t>
            </a:r>
            <a:endParaRPr sz="1250">
              <a:latin typeface="Symbol"/>
              <a:cs typeface="Symbol"/>
            </a:endParaRPr>
          </a:p>
          <a:p>
            <a:pPr marL="287020">
              <a:lnSpc>
                <a:spcPts val="1125"/>
              </a:lnSpc>
              <a:spcBef>
                <a:spcPts val="1800"/>
              </a:spcBef>
            </a:pPr>
            <a:r>
              <a:rPr sz="1250" i="1" spc="-10" dirty="0">
                <a:latin typeface="Symbol"/>
                <a:cs typeface="Symbol"/>
              </a:rPr>
              <a:t></a:t>
            </a:r>
            <a:r>
              <a:rPr sz="1250" i="1" spc="-10" dirty="0">
                <a:latin typeface="Times New Roman"/>
                <a:cs typeface="Times New Roman"/>
              </a:rPr>
              <a:t>  </a:t>
            </a:r>
            <a:r>
              <a:rPr sz="1200" spc="15" dirty="0">
                <a:latin typeface="Symbol"/>
                <a:cs typeface="Symbol"/>
              </a:rPr>
              <a:t>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50" i="1" spc="-10" dirty="0">
                <a:latin typeface="Symbol"/>
                <a:cs typeface="Symbol"/>
              </a:rPr>
              <a:t></a:t>
            </a:r>
            <a:r>
              <a:rPr sz="1250" i="1" spc="-3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Symbol"/>
                <a:cs typeface="Symbol"/>
              </a:rPr>
              <a:t></a:t>
            </a:r>
            <a:r>
              <a:rPr sz="1250" i="1" spc="35" dirty="0">
                <a:latin typeface="Symbol"/>
                <a:cs typeface="Symbol"/>
              </a:rPr>
              <a:t></a:t>
            </a:r>
            <a:endParaRPr sz="1250">
              <a:latin typeface="Symbol"/>
              <a:cs typeface="Symbol"/>
            </a:endParaRPr>
          </a:p>
          <a:p>
            <a:pPr marL="50800">
              <a:lnSpc>
                <a:spcPts val="944"/>
              </a:lnSpc>
              <a:tabLst>
                <a:tab pos="876300" algn="l"/>
              </a:tabLst>
            </a:pPr>
            <a:r>
              <a:rPr sz="1100" dirty="0">
                <a:latin typeface="Calibri"/>
                <a:cs typeface="Calibri"/>
              </a:rPr>
              <a:t>But  </a:t>
            </a:r>
            <a:r>
              <a:rPr sz="1100" spc="245" dirty="0">
                <a:latin typeface="Calibri"/>
                <a:cs typeface="Calibri"/>
              </a:rPr>
              <a:t> </a:t>
            </a:r>
            <a:r>
              <a:rPr sz="1050" spc="7" baseline="23809" dirty="0">
                <a:latin typeface="Times New Roman"/>
                <a:cs typeface="Times New Roman"/>
              </a:rPr>
              <a:t>2	1</a:t>
            </a:r>
            <a:endParaRPr sz="1050" baseline="23809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marL="245110">
              <a:lnSpc>
                <a:spcPts val="980"/>
              </a:lnSpc>
            </a:pPr>
            <a:r>
              <a:rPr sz="1250" i="1" spc="-5" dirty="0">
                <a:latin typeface="Symbol"/>
                <a:cs typeface="Symbol"/>
              </a:rPr>
              <a:t></a:t>
            </a:r>
            <a:r>
              <a:rPr sz="1250" i="1" spc="-5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Symbol"/>
                <a:cs typeface="Symbol"/>
              </a:rPr>
              <a:t>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50" i="1" spc="-5" dirty="0">
                <a:latin typeface="Symbol"/>
                <a:cs typeface="Symbol"/>
              </a:rPr>
              <a:t></a:t>
            </a:r>
            <a:r>
              <a:rPr sz="1250" i="1" spc="-5" dirty="0">
                <a:latin typeface="Times New Roman"/>
                <a:cs typeface="Times New Roman"/>
              </a:rPr>
              <a:t>  </a:t>
            </a:r>
            <a:r>
              <a:rPr sz="1200" spc="25" dirty="0">
                <a:latin typeface="Symbol"/>
                <a:cs typeface="Symbol"/>
              </a:rPr>
              <a:t>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50" i="1" spc="-5" dirty="0">
                <a:latin typeface="Symbol"/>
                <a:cs typeface="Symbol"/>
              </a:rPr>
              <a:t></a:t>
            </a:r>
            <a:r>
              <a:rPr sz="1250" i="1" spc="-150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Symbol"/>
                <a:cs typeface="Symbol"/>
              </a:rPr>
              <a:t></a:t>
            </a:r>
            <a:r>
              <a:rPr sz="1250" i="1" spc="40" dirty="0">
                <a:latin typeface="Symbol"/>
                <a:cs typeface="Symbol"/>
              </a:rPr>
              <a:t></a:t>
            </a:r>
            <a:endParaRPr sz="1250">
              <a:latin typeface="Symbol"/>
              <a:cs typeface="Symbol"/>
            </a:endParaRPr>
          </a:p>
          <a:p>
            <a:pPr marL="50800">
              <a:lnSpc>
                <a:spcPts val="800"/>
              </a:lnSpc>
              <a:tabLst>
                <a:tab pos="573405" algn="l"/>
                <a:tab pos="1079500" algn="l"/>
              </a:tabLst>
            </a:pPr>
            <a:r>
              <a:rPr sz="1650" spc="-7" baseline="-15151" dirty="0">
                <a:latin typeface="Calibri"/>
                <a:cs typeface="Calibri"/>
              </a:rPr>
              <a:t>So	</a:t>
            </a:r>
            <a:r>
              <a:rPr sz="700" spc="10" dirty="0">
                <a:latin typeface="Times New Roman"/>
                <a:cs typeface="Times New Roman"/>
              </a:rPr>
              <a:t>2	1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1650" spc="-7" baseline="-30303" dirty="0">
                <a:latin typeface="Calibri"/>
                <a:cs typeface="Calibri"/>
              </a:rPr>
              <a:t>And </a:t>
            </a:r>
            <a:r>
              <a:rPr sz="1200" i="1" spc="15" dirty="0">
                <a:latin typeface="Times New Roman"/>
                <a:cs typeface="Times New Roman"/>
              </a:rPr>
              <a:t>v </a:t>
            </a:r>
            <a:r>
              <a:rPr sz="1200" spc="20" dirty="0">
                <a:latin typeface="Symbol"/>
                <a:cs typeface="Symbol"/>
              </a:rPr>
              <a:t>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50" i="1" spc="-5" dirty="0">
                <a:latin typeface="Symbol"/>
                <a:cs typeface="Symbol"/>
              </a:rPr>
              <a:t></a:t>
            </a:r>
            <a:r>
              <a:rPr sz="1250" i="1" spc="-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Symbol"/>
                <a:cs typeface="Symbol"/>
              </a:rPr>
              <a:t></a:t>
            </a:r>
            <a:r>
              <a:rPr sz="1250" i="1" spc="15" dirty="0">
                <a:latin typeface="Symbol"/>
                <a:cs typeface="Symbol"/>
              </a:rPr>
              <a:t></a:t>
            </a:r>
            <a:r>
              <a:rPr sz="1050" spc="22" baseline="-23809" dirty="0">
                <a:latin typeface="Times New Roman"/>
                <a:cs typeface="Times New Roman"/>
              </a:rPr>
              <a:t>1</a:t>
            </a:r>
            <a:r>
              <a:rPr sz="1050" spc="-15" baseline="-23809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Symbol"/>
                <a:cs typeface="Symbol"/>
              </a:rPr>
              <a:t></a:t>
            </a:r>
            <a:r>
              <a:rPr sz="1250" i="1" spc="45" dirty="0">
                <a:latin typeface="Symbol"/>
                <a:cs typeface="Symbol"/>
              </a:rPr>
              <a:t></a:t>
            </a:r>
            <a:endParaRPr sz="1250">
              <a:latin typeface="Symbol"/>
              <a:cs typeface="Symbol"/>
            </a:endParaRPr>
          </a:p>
          <a:p>
            <a:pPr marL="50800">
              <a:lnSpc>
                <a:spcPct val="100000"/>
              </a:lnSpc>
              <a:spcBef>
                <a:spcPts val="1810"/>
              </a:spcBef>
            </a:pPr>
            <a:r>
              <a:rPr sz="1100" spc="-5" dirty="0">
                <a:latin typeface="Calibri"/>
                <a:cs typeface="Calibri"/>
              </a:rPr>
              <a:t>So average </a:t>
            </a:r>
            <a:r>
              <a:rPr sz="1100" dirty="0">
                <a:latin typeface="Calibri"/>
                <a:cs typeface="Calibri"/>
              </a:rPr>
              <a:t>current will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be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08452" y="5514990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4">
                <a:moveTo>
                  <a:pt x="0" y="0"/>
                </a:moveTo>
                <a:lnTo>
                  <a:pt x="290196" y="0"/>
                </a:lnTo>
              </a:path>
            </a:pathLst>
          </a:custGeom>
          <a:ln w="7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80096" y="5491575"/>
            <a:ext cx="71120" cy="1308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50" spc="30" dirty="0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05299" y="5271106"/>
            <a:ext cx="299720" cy="44513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1200" spc="15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sz="1200" spc="-35" dirty="0">
                <a:latin typeface="Times New Roman"/>
                <a:cs typeface="Times New Roman"/>
              </a:rPr>
              <a:t>2</a:t>
            </a:r>
            <a:r>
              <a:rPr sz="1250" i="1" spc="-35" dirty="0">
                <a:latin typeface="Symbol"/>
                <a:cs typeface="Symbol"/>
              </a:rPr>
              <a:t></a:t>
            </a:r>
            <a:r>
              <a:rPr sz="1250" i="1" spc="-190" dirty="0">
                <a:latin typeface="Times New Roman"/>
                <a:cs typeface="Times New Roman"/>
              </a:rPr>
              <a:t> </a:t>
            </a:r>
            <a:r>
              <a:rPr sz="1200" i="1" spc="15" dirty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25567" y="5388886"/>
            <a:ext cx="26098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10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Symbol"/>
                <a:cs typeface="Symbol"/>
              </a:rPr>
              <a:t>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74841" y="5380142"/>
            <a:ext cx="247840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200" spc="-30" dirty="0">
                <a:latin typeface="Times New Roman"/>
                <a:cs typeface="Times New Roman"/>
              </a:rPr>
              <a:t>[</a:t>
            </a:r>
            <a:r>
              <a:rPr sz="1200" i="1" spc="-30" dirty="0">
                <a:latin typeface="Times New Roman"/>
                <a:cs typeface="Times New Roman"/>
              </a:rPr>
              <a:t>V</a:t>
            </a:r>
            <a:r>
              <a:rPr sz="975" i="1" spc="-44" baseline="-25641" dirty="0">
                <a:latin typeface="Times New Roman"/>
                <a:cs typeface="Times New Roman"/>
              </a:rPr>
              <a:t>m</a:t>
            </a:r>
            <a:r>
              <a:rPr sz="975" i="1" spc="-67" baseline="-25641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(cos</a:t>
            </a:r>
            <a:r>
              <a:rPr sz="1250" i="1" spc="5" dirty="0">
                <a:latin typeface="Symbol"/>
                <a:cs typeface="Symbol"/>
              </a:rPr>
              <a:t></a:t>
            </a:r>
            <a:r>
              <a:rPr sz="1250" i="1" spc="-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Symbol"/>
                <a:cs typeface="Symbol"/>
              </a:rPr>
              <a:t></a:t>
            </a:r>
            <a:r>
              <a:rPr sz="1200" spc="-14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cos(</a:t>
            </a:r>
            <a:r>
              <a:rPr sz="1250" i="1" spc="-15" dirty="0">
                <a:latin typeface="Symbol"/>
                <a:cs typeface="Symbol"/>
              </a:rPr>
              <a:t></a:t>
            </a:r>
            <a:r>
              <a:rPr sz="1250" i="1" spc="3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Symbol"/>
                <a:cs typeface="Symbol"/>
              </a:rPr>
              <a:t></a:t>
            </a:r>
            <a:r>
              <a:rPr sz="1250" i="1" spc="20" dirty="0">
                <a:latin typeface="Symbol"/>
                <a:cs typeface="Symbol"/>
              </a:rPr>
              <a:t></a:t>
            </a:r>
            <a:r>
              <a:rPr sz="975" spc="30" baseline="-25641" dirty="0">
                <a:latin typeface="Times New Roman"/>
                <a:cs typeface="Times New Roman"/>
              </a:rPr>
              <a:t>1</a:t>
            </a:r>
            <a:r>
              <a:rPr sz="975" spc="-157" baseline="-2564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))</a:t>
            </a:r>
            <a:r>
              <a:rPr sz="1200" spc="-110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Symbol"/>
                <a:cs typeface="Symbol"/>
              </a:rPr>
              <a:t>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50" i="1" dirty="0">
                <a:latin typeface="Symbol"/>
                <a:cs typeface="Symbol"/>
              </a:rPr>
              <a:t></a:t>
            </a:r>
            <a:r>
              <a:rPr sz="1250" i="1" spc="3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Symbol"/>
                <a:cs typeface="Symbol"/>
              </a:rPr>
              <a:t></a:t>
            </a:r>
            <a:r>
              <a:rPr sz="1250" i="1" spc="20" dirty="0">
                <a:latin typeface="Symbol"/>
                <a:cs typeface="Symbol"/>
              </a:rPr>
              <a:t></a:t>
            </a:r>
            <a:r>
              <a:rPr sz="975" spc="30" baseline="-25641" dirty="0">
                <a:latin typeface="Times New Roman"/>
                <a:cs typeface="Times New Roman"/>
              </a:rPr>
              <a:t>1</a:t>
            </a:r>
            <a:r>
              <a:rPr sz="975" spc="127" baseline="-25641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Symbol"/>
                <a:cs typeface="Symbol"/>
              </a:rPr>
              <a:t></a:t>
            </a:r>
            <a:r>
              <a:rPr sz="1250" i="1" spc="45" dirty="0">
                <a:latin typeface="Symbol"/>
                <a:cs typeface="Symbol"/>
              </a:rPr>
              <a:t></a:t>
            </a:r>
            <a:r>
              <a:rPr sz="1250" i="1" spc="-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)]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6604" y="5835776"/>
            <a:ext cx="73469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Calibri"/>
                <a:cs typeface="Calibri"/>
              </a:rPr>
              <a:t>So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V</a:t>
            </a:r>
            <a:r>
              <a:rPr sz="1050" spc="-7" baseline="-11904" dirty="0">
                <a:latin typeface="Calibri"/>
                <a:cs typeface="Calibri"/>
              </a:rPr>
              <a:t>0</a:t>
            </a:r>
            <a:r>
              <a:rPr sz="1100" spc="-5" dirty="0">
                <a:latin typeface="Calibri"/>
                <a:cs typeface="Calibri"/>
              </a:rPr>
              <a:t>=E+I</a:t>
            </a:r>
            <a:r>
              <a:rPr sz="1050" spc="-7" baseline="-11904" dirty="0">
                <a:latin typeface="Calibri"/>
                <a:cs typeface="Calibri"/>
              </a:rPr>
              <a:t>0</a:t>
            </a:r>
            <a:r>
              <a:rPr sz="1100" spc="-5" dirty="0"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59868" y="6380800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0968" y="0"/>
                </a:lnTo>
              </a:path>
            </a:pathLst>
          </a:custGeom>
          <a:ln w="7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17453" y="6380800"/>
            <a:ext cx="121920" cy="0"/>
          </a:xfrm>
          <a:custGeom>
            <a:avLst/>
            <a:gdLst/>
            <a:ahLst/>
            <a:cxnLst/>
            <a:rect l="l" t="t" r="r" b="b"/>
            <a:pathLst>
              <a:path w="121919">
                <a:moveTo>
                  <a:pt x="0" y="0"/>
                </a:moveTo>
                <a:lnTo>
                  <a:pt x="121536" y="0"/>
                </a:lnTo>
              </a:path>
            </a:pathLst>
          </a:custGeom>
          <a:ln w="7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04070" y="6380800"/>
            <a:ext cx="370205" cy="0"/>
          </a:xfrm>
          <a:custGeom>
            <a:avLst/>
            <a:gdLst/>
            <a:ahLst/>
            <a:cxnLst/>
            <a:rect l="l" t="t" r="r" b="b"/>
            <a:pathLst>
              <a:path w="370205">
                <a:moveTo>
                  <a:pt x="0" y="0"/>
                </a:moveTo>
                <a:lnTo>
                  <a:pt x="369922" y="0"/>
                </a:lnTo>
              </a:path>
            </a:pathLst>
          </a:custGeom>
          <a:ln w="7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763204" y="6261709"/>
            <a:ext cx="7112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59440" y="6357402"/>
            <a:ext cx="7112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67445" y="6254879"/>
            <a:ext cx="781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25" dirty="0">
                <a:latin typeface="Times New Roman"/>
                <a:cs typeface="Times New Roman"/>
              </a:rPr>
              <a:t>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40957" y="6260527"/>
            <a:ext cx="9144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i="1" spc="45" dirty="0">
                <a:latin typeface="Times New Roman"/>
                <a:cs typeface="Times New Roman"/>
              </a:rPr>
              <a:t>m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52720" y="6158005"/>
            <a:ext cx="12128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i="1" spc="50" dirty="0">
                <a:latin typeface="Times New Roman"/>
                <a:cs typeface="Times New Roman"/>
              </a:rPr>
              <a:t>V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56729" y="6364072"/>
            <a:ext cx="1875155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85240" algn="l"/>
                <a:tab pos="1775460" algn="l"/>
              </a:tabLst>
            </a:pPr>
            <a:r>
              <a:rPr sz="1150" spc="-35" dirty="0">
                <a:latin typeface="Times New Roman"/>
                <a:cs typeface="Times New Roman"/>
              </a:rPr>
              <a:t>2</a:t>
            </a:r>
            <a:r>
              <a:rPr sz="1250" i="1" spc="-10" dirty="0">
                <a:latin typeface="Symbol"/>
                <a:cs typeface="Symbol"/>
              </a:rPr>
              <a:t>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150" spc="40" dirty="0">
                <a:latin typeface="Times New Roman"/>
                <a:cs typeface="Times New Roman"/>
              </a:rPr>
              <a:t>2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250" i="1" spc="-10" dirty="0">
                <a:latin typeface="Symbol"/>
                <a:cs typeface="Symbol"/>
              </a:rPr>
              <a:t>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18917" y="6150707"/>
            <a:ext cx="747395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9730" algn="l"/>
              </a:tabLst>
            </a:pPr>
            <a:r>
              <a:rPr sz="1150" i="1" spc="50" dirty="0">
                <a:latin typeface="Times New Roman"/>
                <a:cs typeface="Times New Roman"/>
              </a:rPr>
              <a:t>E	</a:t>
            </a:r>
            <a:r>
              <a:rPr sz="1250" i="1" spc="-10" dirty="0">
                <a:latin typeface="Symbol"/>
                <a:cs typeface="Symbol"/>
              </a:rPr>
              <a:t></a:t>
            </a:r>
            <a:r>
              <a:rPr sz="1250" i="1" spc="-50" dirty="0">
                <a:latin typeface="Times New Roman"/>
                <a:cs typeface="Times New Roman"/>
              </a:rPr>
              <a:t> </a:t>
            </a:r>
            <a:r>
              <a:rPr sz="1150" spc="45" dirty="0">
                <a:latin typeface="Symbol"/>
                <a:cs typeface="Symbol"/>
              </a:rPr>
              <a:t>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250" i="1" spc="-10" dirty="0">
                <a:latin typeface="Symbol"/>
                <a:cs typeface="Symbol"/>
              </a:rPr>
              <a:t>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25602" y="6246096"/>
            <a:ext cx="1762760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48615" algn="l"/>
                <a:tab pos="1536065" algn="l"/>
              </a:tabLst>
            </a:pPr>
            <a:r>
              <a:rPr sz="1150" spc="45" dirty="0">
                <a:latin typeface="Symbol"/>
                <a:cs typeface="Symbol"/>
              </a:rPr>
              <a:t></a:t>
            </a:r>
            <a:r>
              <a:rPr sz="1150" spc="45" dirty="0">
                <a:latin typeface="Times New Roman"/>
                <a:cs typeface="Times New Roman"/>
              </a:rPr>
              <a:t>	</a:t>
            </a:r>
            <a:r>
              <a:rPr sz="1150" spc="5" dirty="0">
                <a:latin typeface="Times New Roman"/>
                <a:cs typeface="Times New Roman"/>
              </a:rPr>
              <a:t>(</a:t>
            </a:r>
            <a:r>
              <a:rPr sz="1150" spc="10" dirty="0">
                <a:latin typeface="Times New Roman"/>
                <a:cs typeface="Times New Roman"/>
              </a:rPr>
              <a:t>c</a:t>
            </a:r>
            <a:r>
              <a:rPr sz="1150" spc="20" dirty="0">
                <a:latin typeface="Times New Roman"/>
                <a:cs typeface="Times New Roman"/>
              </a:rPr>
              <a:t>o</a:t>
            </a:r>
            <a:r>
              <a:rPr sz="1150" spc="95" dirty="0">
                <a:latin typeface="Times New Roman"/>
                <a:cs typeface="Times New Roman"/>
              </a:rPr>
              <a:t>s</a:t>
            </a:r>
            <a:r>
              <a:rPr sz="1250" i="1" spc="-10" dirty="0">
                <a:latin typeface="Symbol"/>
                <a:cs typeface="Symbol"/>
              </a:rPr>
              <a:t></a:t>
            </a:r>
            <a:r>
              <a:rPr sz="1250" spc="-5" dirty="0">
                <a:latin typeface="Times New Roman"/>
                <a:cs typeface="Times New Roman"/>
              </a:rPr>
              <a:t> </a:t>
            </a:r>
            <a:r>
              <a:rPr sz="1150" spc="45" dirty="0">
                <a:latin typeface="Symbol"/>
                <a:cs typeface="Symbol"/>
              </a:rPr>
              <a:t></a:t>
            </a:r>
            <a:r>
              <a:rPr sz="1150" spc="-105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c</a:t>
            </a:r>
            <a:r>
              <a:rPr sz="1150" spc="20" dirty="0">
                <a:latin typeface="Times New Roman"/>
                <a:cs typeface="Times New Roman"/>
              </a:rPr>
              <a:t>o</a:t>
            </a:r>
            <a:r>
              <a:rPr sz="1150" spc="75" dirty="0">
                <a:latin typeface="Times New Roman"/>
                <a:cs typeface="Times New Roman"/>
              </a:rPr>
              <a:t>s</a:t>
            </a:r>
            <a:r>
              <a:rPr sz="1250" i="1" spc="-10" dirty="0">
                <a:latin typeface="Symbol"/>
                <a:cs typeface="Symbol"/>
              </a:rPr>
              <a:t></a:t>
            </a:r>
            <a:r>
              <a:rPr sz="1250" spc="70" dirty="0">
                <a:latin typeface="Times New Roman"/>
                <a:cs typeface="Times New Roman"/>
              </a:rPr>
              <a:t> </a:t>
            </a:r>
            <a:r>
              <a:rPr sz="1150" spc="25" dirty="0">
                <a:latin typeface="Times New Roman"/>
                <a:cs typeface="Times New Roman"/>
              </a:rPr>
              <a:t>)</a:t>
            </a:r>
            <a:r>
              <a:rPr sz="1150" spc="-100" dirty="0">
                <a:latin typeface="Times New Roman"/>
                <a:cs typeface="Times New Roman"/>
              </a:rPr>
              <a:t> </a:t>
            </a:r>
            <a:r>
              <a:rPr sz="1150" spc="45" dirty="0">
                <a:latin typeface="Symbol"/>
                <a:cs typeface="Symbol"/>
              </a:rPr>
              <a:t>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85" dirty="0">
                <a:latin typeface="Times New Roman"/>
                <a:cs typeface="Times New Roman"/>
              </a:rPr>
              <a:t>(</a:t>
            </a:r>
            <a:r>
              <a:rPr sz="1150" spc="120" dirty="0">
                <a:latin typeface="Times New Roman"/>
                <a:cs typeface="Times New Roman"/>
              </a:rPr>
              <a:t>1</a:t>
            </a:r>
            <a:r>
              <a:rPr sz="1150" spc="45" dirty="0">
                <a:latin typeface="Symbol"/>
                <a:cs typeface="Symbol"/>
              </a:rPr>
              <a:t>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02004" y="6702932"/>
            <a:ext cx="25114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For </a:t>
            </a:r>
            <a:r>
              <a:rPr sz="1100" spc="-5" dirty="0">
                <a:latin typeface="Calibri"/>
                <a:cs typeface="Calibri"/>
              </a:rPr>
              <a:t>no </a:t>
            </a:r>
            <a:r>
              <a:rPr sz="1100" dirty="0">
                <a:latin typeface="Calibri"/>
                <a:cs typeface="Calibri"/>
              </a:rPr>
              <a:t>inductance </a:t>
            </a:r>
            <a:r>
              <a:rPr sz="1100" spc="-5" dirty="0">
                <a:latin typeface="Calibri"/>
                <a:cs typeface="Calibri"/>
              </a:rPr>
              <a:t>rms value </a:t>
            </a:r>
            <a:r>
              <a:rPr sz="1100" dirty="0">
                <a:latin typeface="Calibri"/>
                <a:cs typeface="Calibri"/>
              </a:rPr>
              <a:t>of load</a:t>
            </a:r>
            <a:r>
              <a:rPr sz="1100" spc="-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current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251501" y="7247905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125" y="0"/>
                </a:lnTo>
              </a:path>
            </a:pathLst>
          </a:custGeom>
          <a:ln w="7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850299" y="7117637"/>
            <a:ext cx="71120" cy="1308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50" spc="30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19633" y="7117637"/>
            <a:ext cx="146050" cy="1308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50" spc="5" dirty="0">
                <a:latin typeface="Times New Roman"/>
                <a:cs typeface="Times New Roman"/>
              </a:rPr>
              <a:t>1</a:t>
            </a:r>
            <a:r>
              <a:rPr sz="650" spc="75" dirty="0">
                <a:latin typeface="Times New Roman"/>
                <a:cs typeface="Times New Roman"/>
              </a:rPr>
              <a:t>/</a:t>
            </a:r>
            <a:r>
              <a:rPr sz="650" spc="30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80078" y="7224490"/>
            <a:ext cx="71120" cy="1308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50" spc="30" dirty="0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78020" y="7026259"/>
            <a:ext cx="104139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15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55516" y="7113060"/>
            <a:ext cx="64516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</a:pPr>
            <a:r>
              <a:rPr sz="1200" spc="-30" dirty="0">
                <a:latin typeface="Times New Roman"/>
                <a:cs typeface="Times New Roman"/>
              </a:rPr>
              <a:t>(</a:t>
            </a:r>
            <a:r>
              <a:rPr sz="1200" i="1" spc="-30" dirty="0">
                <a:latin typeface="Times New Roman"/>
                <a:cs typeface="Times New Roman"/>
              </a:rPr>
              <a:t>V</a:t>
            </a:r>
            <a:r>
              <a:rPr sz="975" i="1" spc="-44" baseline="-25641" dirty="0">
                <a:latin typeface="Times New Roman"/>
                <a:cs typeface="Times New Roman"/>
              </a:rPr>
              <a:t>m</a:t>
            </a:r>
            <a:r>
              <a:rPr sz="975" i="1" spc="60" baseline="-25641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sin(</a:t>
            </a:r>
            <a:r>
              <a:rPr sz="1250" i="1" spc="-15" dirty="0">
                <a:latin typeface="Symbol"/>
                <a:cs typeface="Symbol"/>
              </a:rPr>
              <a:t>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95573" y="7065850"/>
            <a:ext cx="258445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i="1" spc="5" dirty="0">
                <a:latin typeface="Symbol"/>
                <a:cs typeface="Symbol"/>
              </a:rPr>
              <a:t></a:t>
            </a:r>
            <a:r>
              <a:rPr sz="700" i="1" spc="-70" dirty="0">
                <a:latin typeface="Times New Roman"/>
                <a:cs typeface="Times New Roman"/>
              </a:rPr>
              <a:t> </a:t>
            </a:r>
            <a:r>
              <a:rPr sz="650" spc="5" dirty="0">
                <a:latin typeface="Symbol"/>
                <a:cs typeface="Symbol"/>
              </a:rPr>
              <a:t></a:t>
            </a:r>
            <a:r>
              <a:rPr sz="700" i="1" spc="5" dirty="0">
                <a:latin typeface="Symbol"/>
                <a:cs typeface="Symbol"/>
              </a:rPr>
              <a:t></a:t>
            </a:r>
            <a:r>
              <a:rPr sz="700" spc="5" dirty="0">
                <a:latin typeface="Times New Roman"/>
                <a:cs typeface="Times New Roman"/>
              </a:rPr>
              <a:t>  </a:t>
            </a:r>
            <a:r>
              <a:rPr sz="700" spc="-30" dirty="0">
                <a:latin typeface="Times New Roman"/>
                <a:cs typeface="Times New Roman"/>
              </a:rPr>
              <a:t> 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25562" y="7121801"/>
            <a:ext cx="334010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10" dirty="0">
                <a:latin typeface="Times New Roman"/>
                <a:cs typeface="Times New Roman"/>
              </a:rPr>
              <a:t>I </a:t>
            </a:r>
            <a:r>
              <a:rPr sz="1200" spc="15" dirty="0">
                <a:latin typeface="Symbol"/>
                <a:cs typeface="Symbol"/>
              </a:rPr>
              <a:t>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[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449027" y="7085797"/>
            <a:ext cx="908050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i="1" spc="60" baseline="4629" dirty="0">
                <a:latin typeface="Times New Roman"/>
                <a:cs typeface="Times New Roman"/>
              </a:rPr>
              <a:t>t</a:t>
            </a:r>
            <a:r>
              <a:rPr sz="1800" spc="60" baseline="4629" dirty="0">
                <a:latin typeface="Times New Roman"/>
                <a:cs typeface="Times New Roman"/>
              </a:rPr>
              <a:t>)</a:t>
            </a:r>
            <a:r>
              <a:rPr sz="1800" spc="-187" baseline="4629" dirty="0">
                <a:latin typeface="Times New Roman"/>
                <a:cs typeface="Times New Roman"/>
              </a:rPr>
              <a:t> </a:t>
            </a:r>
            <a:r>
              <a:rPr sz="1800" spc="22" baseline="4629" dirty="0">
                <a:latin typeface="Symbol"/>
                <a:cs typeface="Symbol"/>
              </a:rPr>
              <a:t></a:t>
            </a:r>
            <a:r>
              <a:rPr sz="1800" spc="-142" baseline="4629" dirty="0">
                <a:latin typeface="Times New Roman"/>
                <a:cs typeface="Times New Roman"/>
              </a:rPr>
              <a:t> </a:t>
            </a:r>
            <a:r>
              <a:rPr sz="1800" i="1" spc="52" baseline="4629" dirty="0">
                <a:latin typeface="Times New Roman"/>
                <a:cs typeface="Times New Roman"/>
              </a:rPr>
              <a:t>E</a:t>
            </a:r>
            <a:r>
              <a:rPr sz="1800" spc="52" baseline="4629" dirty="0">
                <a:latin typeface="Times New Roman"/>
                <a:cs typeface="Times New Roman"/>
              </a:rPr>
              <a:t>)</a:t>
            </a:r>
            <a:r>
              <a:rPr sz="1800" spc="165" baseline="4629" dirty="0">
                <a:latin typeface="Times New Roman"/>
                <a:cs typeface="Times New Roman"/>
              </a:rPr>
              <a:t> </a:t>
            </a:r>
            <a:r>
              <a:rPr sz="1800" i="1" spc="22" baseline="4629" dirty="0">
                <a:latin typeface="Times New Roman"/>
                <a:cs typeface="Times New Roman"/>
              </a:rPr>
              <a:t>d</a:t>
            </a:r>
            <a:r>
              <a:rPr sz="1800" i="1" spc="-120" baseline="4629" dirty="0">
                <a:latin typeface="Times New Roman"/>
                <a:cs typeface="Times New Roman"/>
              </a:rPr>
              <a:t> </a:t>
            </a:r>
            <a:r>
              <a:rPr sz="1550" spc="-40" dirty="0">
                <a:latin typeface="Symbol"/>
                <a:cs typeface="Symbol"/>
              </a:rPr>
              <a:t></a:t>
            </a:r>
            <a:r>
              <a:rPr sz="1875" i="1" spc="-60" baseline="4444" dirty="0">
                <a:latin typeface="Symbol"/>
                <a:cs typeface="Symbol"/>
              </a:rPr>
              <a:t></a:t>
            </a:r>
            <a:r>
              <a:rPr sz="1800" i="1" spc="-60" baseline="4629" dirty="0">
                <a:latin typeface="Times New Roman"/>
                <a:cs typeface="Times New Roman"/>
              </a:rPr>
              <a:t>t</a:t>
            </a:r>
            <a:r>
              <a:rPr sz="1800" i="1" spc="-262" baseline="4629" dirty="0">
                <a:latin typeface="Times New Roman"/>
                <a:cs typeface="Times New Roman"/>
              </a:rPr>
              <a:t> </a:t>
            </a:r>
            <a:r>
              <a:rPr sz="1550" spc="-60" dirty="0">
                <a:latin typeface="Symbol"/>
                <a:cs typeface="Symbol"/>
              </a:rPr>
              <a:t></a:t>
            </a:r>
            <a:r>
              <a:rPr sz="1800" spc="-89" baseline="4629" dirty="0">
                <a:latin typeface="Times New Roman"/>
                <a:cs typeface="Times New Roman"/>
              </a:rPr>
              <a:t>]</a:t>
            </a:r>
            <a:endParaRPr sz="1800" baseline="4629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22945" y="7164374"/>
            <a:ext cx="556895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200" spc="-60" dirty="0">
                <a:latin typeface="Times New Roman"/>
                <a:cs typeface="Times New Roman"/>
              </a:rPr>
              <a:t>2</a:t>
            </a:r>
            <a:r>
              <a:rPr sz="1250" i="1" spc="-10" dirty="0">
                <a:latin typeface="Symbol"/>
                <a:cs typeface="Symbol"/>
              </a:rPr>
              <a:t></a:t>
            </a:r>
            <a:r>
              <a:rPr sz="1250" spc="-130" dirty="0">
                <a:latin typeface="Times New Roman"/>
                <a:cs typeface="Times New Roman"/>
              </a:rPr>
              <a:t> </a:t>
            </a:r>
            <a:r>
              <a:rPr sz="1200" i="1" spc="55" dirty="0">
                <a:latin typeface="Times New Roman"/>
                <a:cs typeface="Times New Roman"/>
              </a:rPr>
              <a:t>R</a:t>
            </a:r>
            <a:r>
              <a:rPr sz="975" spc="44" baseline="47008" dirty="0">
                <a:latin typeface="Times New Roman"/>
                <a:cs typeface="Times New Roman"/>
              </a:rPr>
              <a:t>2</a:t>
            </a:r>
            <a:r>
              <a:rPr sz="975" baseline="47008" dirty="0">
                <a:latin typeface="Times New Roman"/>
                <a:cs typeface="Times New Roman"/>
              </a:rPr>
              <a:t> </a:t>
            </a:r>
            <a:r>
              <a:rPr sz="975" spc="89" baseline="47008" dirty="0">
                <a:latin typeface="Times New Roman"/>
                <a:cs typeface="Times New Roman"/>
              </a:rPr>
              <a:t> </a:t>
            </a:r>
            <a:r>
              <a:rPr sz="2625" spc="-150" baseline="15873" dirty="0">
                <a:latin typeface="Symbol"/>
                <a:cs typeface="Symbol"/>
              </a:rPr>
              <a:t></a:t>
            </a:r>
            <a:r>
              <a:rPr sz="1050" i="1" spc="7" baseline="23809" dirty="0">
                <a:latin typeface="Symbol"/>
                <a:cs typeface="Symbol"/>
              </a:rPr>
              <a:t></a:t>
            </a:r>
            <a:endParaRPr sz="1050" baseline="23809">
              <a:latin typeface="Symbol"/>
              <a:cs typeface="Symbo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02004" y="7568565"/>
            <a:ext cx="13843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Power </a:t>
            </a:r>
            <a:r>
              <a:rPr sz="1100" spc="-5" dirty="0">
                <a:latin typeface="Calibri"/>
                <a:cs typeface="Calibri"/>
              </a:rPr>
              <a:t>delivered to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load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43410" y="8013600"/>
            <a:ext cx="464184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05130" algn="l"/>
              </a:tabLst>
            </a:pPr>
            <a:r>
              <a:rPr sz="650" i="1" spc="20" dirty="0">
                <a:latin typeface="Times New Roman"/>
                <a:cs typeface="Times New Roman"/>
              </a:rPr>
              <a:t>o</a:t>
            </a:r>
            <a:r>
              <a:rPr sz="650" i="1" spc="25" dirty="0">
                <a:latin typeface="Times New Roman"/>
                <a:cs typeface="Times New Roman"/>
              </a:rPr>
              <a:t>r</a:t>
            </a:r>
            <a:r>
              <a:rPr sz="650" i="1" dirty="0">
                <a:latin typeface="Times New Roman"/>
                <a:cs typeface="Times New Roman"/>
              </a:rPr>
              <a:t>	</a:t>
            </a:r>
            <a:r>
              <a:rPr sz="650" spc="35" dirty="0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04863" y="7911379"/>
            <a:ext cx="93535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150" i="1" spc="55" dirty="0">
                <a:latin typeface="Times New Roman"/>
                <a:cs typeface="Times New Roman"/>
              </a:rPr>
              <a:t>P</a:t>
            </a:r>
            <a:r>
              <a:rPr sz="1150" i="1" spc="-30" dirty="0">
                <a:latin typeface="Times New Roman"/>
                <a:cs typeface="Times New Roman"/>
              </a:rPr>
              <a:t> </a:t>
            </a:r>
            <a:r>
              <a:rPr sz="1150" spc="50" dirty="0">
                <a:latin typeface="Symbol"/>
                <a:cs typeface="Symbol"/>
              </a:rPr>
              <a:t>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i="1" spc="30" dirty="0">
                <a:latin typeface="Times New Roman"/>
                <a:cs typeface="Times New Roman"/>
              </a:rPr>
              <a:t>I</a:t>
            </a:r>
            <a:r>
              <a:rPr sz="1150" i="1" spc="-140" dirty="0">
                <a:latin typeface="Times New Roman"/>
                <a:cs typeface="Times New Roman"/>
              </a:rPr>
              <a:t> </a:t>
            </a:r>
            <a:r>
              <a:rPr sz="975" spc="52" baseline="47008" dirty="0">
                <a:latin typeface="Times New Roman"/>
                <a:cs typeface="Times New Roman"/>
              </a:rPr>
              <a:t>2</a:t>
            </a:r>
            <a:r>
              <a:rPr sz="975" spc="165" baseline="47008" dirty="0">
                <a:latin typeface="Times New Roman"/>
                <a:cs typeface="Times New Roman"/>
              </a:rPr>
              <a:t> </a:t>
            </a:r>
            <a:r>
              <a:rPr sz="1150" i="1" spc="55" dirty="0">
                <a:latin typeface="Times New Roman"/>
                <a:cs typeface="Times New Roman"/>
              </a:rPr>
              <a:t>R</a:t>
            </a:r>
            <a:r>
              <a:rPr sz="1150" i="1" spc="-95" dirty="0">
                <a:latin typeface="Times New Roman"/>
                <a:cs typeface="Times New Roman"/>
              </a:rPr>
              <a:t> </a:t>
            </a:r>
            <a:r>
              <a:rPr sz="1150" spc="50" dirty="0">
                <a:latin typeface="Symbol"/>
                <a:cs typeface="Symbol"/>
              </a:rPr>
              <a:t></a:t>
            </a:r>
            <a:r>
              <a:rPr sz="1150" spc="-70" dirty="0">
                <a:latin typeface="Times New Roman"/>
                <a:cs typeface="Times New Roman"/>
              </a:rPr>
              <a:t> </a:t>
            </a:r>
            <a:r>
              <a:rPr sz="1150" i="1" spc="30" dirty="0">
                <a:latin typeface="Times New Roman"/>
                <a:cs typeface="Times New Roman"/>
              </a:rPr>
              <a:t>I</a:t>
            </a:r>
            <a:r>
              <a:rPr sz="1150" i="1" spc="180" dirty="0">
                <a:latin typeface="Times New Roman"/>
                <a:cs typeface="Times New Roman"/>
              </a:rPr>
              <a:t> </a:t>
            </a:r>
            <a:r>
              <a:rPr sz="1150" i="1" spc="55" dirty="0">
                <a:latin typeface="Times New Roman"/>
                <a:cs typeface="Times New Roman"/>
              </a:rPr>
              <a:t>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02004" y="8283702"/>
            <a:ext cx="11734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Supply </a:t>
            </a:r>
            <a:r>
              <a:rPr sz="1100" dirty="0">
                <a:latin typeface="Calibri"/>
                <a:cs typeface="Calibri"/>
              </a:rPr>
              <a:t>power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factor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43339" y="8630474"/>
            <a:ext cx="6750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Times New Roman"/>
                <a:cs typeface="Times New Roman"/>
              </a:rPr>
              <a:t>I </a:t>
            </a:r>
            <a:r>
              <a:rPr sz="1050" spc="-7" baseline="43650" dirty="0">
                <a:latin typeface="Times New Roman"/>
                <a:cs typeface="Times New Roman"/>
              </a:rPr>
              <a:t>2 </a:t>
            </a:r>
            <a:r>
              <a:rPr sz="1200" i="1" spc="5" dirty="0">
                <a:latin typeface="Times New Roman"/>
                <a:cs typeface="Times New Roman"/>
              </a:rPr>
              <a:t>R </a:t>
            </a:r>
            <a:r>
              <a:rPr sz="1200" spc="5" dirty="0">
                <a:latin typeface="Symbol"/>
                <a:cs typeface="Symbol"/>
              </a:rPr>
              <a:t>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r>
              <a:rPr sz="1200" i="1" spc="-50" dirty="0">
                <a:latin typeface="Times New Roman"/>
                <a:cs typeface="Times New Roman"/>
              </a:rPr>
              <a:t> </a:t>
            </a:r>
            <a:r>
              <a:rPr sz="1200" i="1" spc="5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04746" y="8636253"/>
            <a:ext cx="1026794" cy="45910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65"/>
              </a:spcBef>
              <a:tabLst>
                <a:tab pos="825500" algn="l"/>
              </a:tabLst>
            </a:pPr>
            <a:r>
              <a:rPr sz="1800" i="1" spc="-7" baseline="-20833" dirty="0">
                <a:latin typeface="Times New Roman"/>
                <a:cs typeface="Times New Roman"/>
              </a:rPr>
              <a:t>Pf</a:t>
            </a:r>
            <a:r>
              <a:rPr sz="1800" i="1" spc="352" baseline="-20833" dirty="0">
                <a:latin typeface="Times New Roman"/>
                <a:cs typeface="Times New Roman"/>
              </a:rPr>
              <a:t> </a:t>
            </a:r>
            <a:r>
              <a:rPr sz="1800" spc="7" baseline="-20833" dirty="0">
                <a:latin typeface="Symbol"/>
                <a:cs typeface="Symbol"/>
              </a:rPr>
              <a:t></a:t>
            </a:r>
            <a:r>
              <a:rPr sz="12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0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	</a:t>
            </a:r>
            <a:r>
              <a:rPr sz="7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</a:t>
            </a:r>
            <a:r>
              <a:rPr sz="700" u="sng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700">
              <a:latin typeface="Times New Roman"/>
              <a:cs typeface="Times New Roman"/>
            </a:endParaRPr>
          </a:p>
          <a:p>
            <a:pPr marL="521970">
              <a:lnSpc>
                <a:spcPct val="100000"/>
              </a:lnSpc>
              <a:spcBef>
                <a:spcPts val="265"/>
              </a:spcBef>
            </a:pPr>
            <a:r>
              <a:rPr sz="1800" i="1" spc="-30" baseline="13888" dirty="0">
                <a:latin typeface="Times New Roman"/>
                <a:cs typeface="Times New Roman"/>
              </a:rPr>
              <a:t>V</a:t>
            </a:r>
            <a:r>
              <a:rPr sz="700" i="1" spc="-20" dirty="0">
                <a:latin typeface="Times New Roman"/>
                <a:cs typeface="Times New Roman"/>
              </a:rPr>
              <a:t>s</a:t>
            </a:r>
            <a:r>
              <a:rPr sz="700" i="1" spc="-70" dirty="0">
                <a:latin typeface="Times New Roman"/>
                <a:cs typeface="Times New Roman"/>
              </a:rPr>
              <a:t> </a:t>
            </a:r>
            <a:r>
              <a:rPr sz="1800" i="1" spc="22" baseline="13888" dirty="0">
                <a:latin typeface="Times New Roman"/>
                <a:cs typeface="Times New Roman"/>
              </a:rPr>
              <a:t>I</a:t>
            </a:r>
            <a:r>
              <a:rPr sz="700" i="1" spc="15" dirty="0">
                <a:latin typeface="Times New Roman"/>
                <a:cs typeface="Times New Roman"/>
              </a:rPr>
              <a:t>or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02004" y="9216390"/>
            <a:ext cx="24644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Single phase 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full 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wave</a:t>
            </a:r>
            <a:r>
              <a:rPr sz="1400" b="1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converter: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914430"/>
            <a:ext cx="5944793" cy="8729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6946" y="1493205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4">
                <a:moveTo>
                  <a:pt x="0" y="0"/>
                </a:moveTo>
                <a:lnTo>
                  <a:pt x="111923" y="0"/>
                </a:lnTo>
              </a:path>
            </a:pathLst>
          </a:custGeom>
          <a:ln w="74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8088" y="1469806"/>
            <a:ext cx="7112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3758" y="1469806"/>
            <a:ext cx="9080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i="1" spc="40" dirty="0">
                <a:latin typeface="Times New Roman"/>
                <a:cs typeface="Times New Roman"/>
              </a:rPr>
              <a:t>m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3960" y="1507847"/>
            <a:ext cx="8255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i="1" spc="5" dirty="0">
                <a:latin typeface="Symbol"/>
                <a:cs typeface="Symbol"/>
              </a:rPr>
              <a:t></a:t>
            </a:r>
            <a:endParaRPr sz="7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23533" y="1358559"/>
            <a:ext cx="589280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i="1" spc="40" dirty="0">
                <a:latin typeface="Symbol"/>
                <a:cs typeface="Symbol"/>
              </a:rPr>
              <a:t></a:t>
            </a:r>
            <a:r>
              <a:rPr sz="1150" i="1" spc="40" dirty="0">
                <a:latin typeface="Times New Roman"/>
                <a:cs typeface="Times New Roman"/>
              </a:rPr>
              <a:t>t</a:t>
            </a:r>
            <a:r>
              <a:rPr sz="1150" spc="40" dirty="0">
                <a:latin typeface="Times New Roman"/>
                <a:cs typeface="Times New Roman"/>
              </a:rPr>
              <a:t>)</a:t>
            </a:r>
            <a:r>
              <a:rPr sz="1150" i="1" spc="40" dirty="0">
                <a:latin typeface="Times New Roman"/>
                <a:cs typeface="Times New Roman"/>
              </a:rPr>
              <a:t>d</a:t>
            </a:r>
            <a:r>
              <a:rPr sz="1150" i="1" spc="-220" dirty="0">
                <a:latin typeface="Times New Roman"/>
                <a:cs typeface="Times New Roman"/>
              </a:rPr>
              <a:t> </a:t>
            </a:r>
            <a:r>
              <a:rPr sz="1150" spc="15" dirty="0">
                <a:latin typeface="Times New Roman"/>
                <a:cs typeface="Times New Roman"/>
              </a:rPr>
              <a:t>(</a:t>
            </a:r>
            <a:r>
              <a:rPr sz="1250" i="1" spc="15" dirty="0">
                <a:latin typeface="Symbol"/>
                <a:cs typeface="Symbol"/>
              </a:rPr>
              <a:t></a:t>
            </a:r>
            <a:r>
              <a:rPr sz="1150" i="1" spc="15" dirty="0">
                <a:latin typeface="Times New Roman"/>
                <a:cs typeface="Times New Roman"/>
              </a:rPr>
              <a:t>t</a:t>
            </a:r>
            <a:r>
              <a:rPr sz="1150" spc="15" dirty="0">
                <a:latin typeface="Times New Roman"/>
                <a:cs typeface="Times New Roman"/>
              </a:rPr>
              <a:t>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4246" y="1476535"/>
            <a:ext cx="111125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i="1" spc="-15" dirty="0">
                <a:latin typeface="Symbol"/>
                <a:cs typeface="Symbol"/>
              </a:rPr>
              <a:t>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7643" y="1311424"/>
            <a:ext cx="19685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i="1" spc="5" dirty="0">
                <a:latin typeface="Symbol"/>
                <a:cs typeface="Symbol"/>
              </a:rPr>
              <a:t></a:t>
            </a:r>
            <a:r>
              <a:rPr sz="700" i="1" spc="-100" dirty="0">
                <a:latin typeface="Times New Roman"/>
                <a:cs typeface="Times New Roman"/>
              </a:rPr>
              <a:t> </a:t>
            </a:r>
            <a:r>
              <a:rPr sz="650" spc="10" dirty="0">
                <a:latin typeface="Symbol"/>
                <a:cs typeface="Symbol"/>
              </a:rPr>
              <a:t></a:t>
            </a:r>
            <a:r>
              <a:rPr sz="700" i="1" spc="10" dirty="0">
                <a:latin typeface="Symbol"/>
                <a:cs typeface="Symbol"/>
              </a:rPr>
              <a:t></a:t>
            </a:r>
            <a:endParaRPr sz="7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5671" y="1367285"/>
            <a:ext cx="11957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742315" algn="l"/>
              </a:tabLst>
            </a:pPr>
            <a:r>
              <a:rPr sz="1150" i="1" spc="45" dirty="0">
                <a:latin typeface="Times New Roman"/>
                <a:cs typeface="Times New Roman"/>
              </a:rPr>
              <a:t>V </a:t>
            </a:r>
            <a:r>
              <a:rPr sz="1150" i="1" spc="55" dirty="0">
                <a:latin typeface="Times New Roman"/>
                <a:cs typeface="Times New Roman"/>
              </a:rPr>
              <a:t> </a:t>
            </a:r>
            <a:r>
              <a:rPr sz="1150" spc="40" dirty="0">
                <a:latin typeface="Symbol"/>
                <a:cs typeface="Symbol"/>
              </a:rPr>
              <a:t>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725" spc="60" baseline="36231" dirty="0">
                <a:latin typeface="Times New Roman"/>
                <a:cs typeface="Times New Roman"/>
              </a:rPr>
              <a:t>1	</a:t>
            </a:r>
            <a:r>
              <a:rPr sz="1150" i="1" spc="45" dirty="0">
                <a:latin typeface="Times New Roman"/>
                <a:cs typeface="Times New Roman"/>
              </a:rPr>
              <a:t>V</a:t>
            </a:r>
            <a:r>
              <a:rPr sz="1150" i="1" spc="355" dirty="0">
                <a:latin typeface="Times New Roman"/>
                <a:cs typeface="Times New Roman"/>
              </a:rPr>
              <a:t> </a:t>
            </a:r>
            <a:r>
              <a:rPr sz="1150" spc="20" dirty="0">
                <a:latin typeface="Times New Roman"/>
                <a:cs typeface="Times New Roman"/>
              </a:rPr>
              <a:t>sin(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4767" y="1345897"/>
            <a:ext cx="7747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95" dirty="0">
                <a:latin typeface="Symbol"/>
                <a:cs typeface="Symbol"/>
              </a:rPr>
              <a:t>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60576" y="2035825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0" y="0"/>
                </a:moveTo>
                <a:lnTo>
                  <a:pt x="249806" y="0"/>
                </a:lnTo>
              </a:path>
            </a:pathLst>
          </a:custGeom>
          <a:ln w="7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16454" y="2019250"/>
            <a:ext cx="111125" cy="2178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i="1" spc="-15" dirty="0">
                <a:latin typeface="Symbol"/>
                <a:cs typeface="Symbol"/>
              </a:rPr>
              <a:t>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0328" y="1901083"/>
            <a:ext cx="762000" cy="2178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00" spc="10" dirty="0">
                <a:latin typeface="Symbol"/>
                <a:cs typeface="Symbol"/>
              </a:rPr>
              <a:t>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800" spc="-44" baseline="34722" dirty="0">
                <a:latin typeface="Times New Roman"/>
                <a:cs typeface="Times New Roman"/>
              </a:rPr>
              <a:t>2</a:t>
            </a:r>
            <a:r>
              <a:rPr sz="1800" i="1" spc="-44" baseline="34722" dirty="0">
                <a:latin typeface="Times New Roman"/>
                <a:cs typeface="Times New Roman"/>
              </a:rPr>
              <a:t>V</a:t>
            </a:r>
            <a:r>
              <a:rPr sz="975" i="1" spc="-44" baseline="38461" dirty="0">
                <a:latin typeface="Times New Roman"/>
                <a:cs typeface="Times New Roman"/>
              </a:rPr>
              <a:t>m</a:t>
            </a:r>
            <a:r>
              <a:rPr sz="975" i="1" spc="52" baseline="38461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sin</a:t>
            </a:r>
            <a:r>
              <a:rPr sz="1250" i="1" spc="25" dirty="0">
                <a:latin typeface="Symbol"/>
                <a:cs typeface="Symbol"/>
              </a:rPr>
              <a:t>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2357373"/>
            <a:ext cx="21418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Single phase 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semi</a:t>
            </a:r>
            <a:r>
              <a:rPr sz="1400" b="1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converter: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78346" y="8073570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243" y="0"/>
                </a:lnTo>
              </a:path>
            </a:pathLst>
          </a:custGeom>
          <a:ln w="87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14098" y="8048325"/>
            <a:ext cx="7810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10" dirty="0">
                <a:latin typeface="Times New Roman"/>
                <a:cs typeface="Times New Roman"/>
              </a:rPr>
              <a:t>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97868" y="8048325"/>
            <a:ext cx="1016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i="1" spc="20" dirty="0">
                <a:latin typeface="Times New Roman"/>
                <a:cs typeface="Times New Roman"/>
              </a:rPr>
              <a:t>m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14311" y="7862689"/>
            <a:ext cx="8318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i="1" spc="-15" dirty="0">
                <a:latin typeface="Symbol"/>
                <a:cs typeface="Symbol"/>
              </a:rPr>
              <a:t></a:t>
            </a:r>
            <a:endParaRPr sz="85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86766" y="8093020"/>
            <a:ext cx="9207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i="1" spc="-15" dirty="0">
                <a:latin typeface="Symbol"/>
                <a:cs typeface="Symbol"/>
              </a:rPr>
              <a:t></a:t>
            </a:r>
            <a:endParaRPr sz="85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70718" y="7918023"/>
            <a:ext cx="682625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50" i="1" spc="30" dirty="0">
                <a:latin typeface="Symbol"/>
                <a:cs typeface="Symbol"/>
              </a:rPr>
              <a:t></a:t>
            </a:r>
            <a:r>
              <a:rPr sz="1400" i="1" spc="30" dirty="0">
                <a:latin typeface="Times New Roman"/>
                <a:cs typeface="Times New Roman"/>
              </a:rPr>
              <a:t>t</a:t>
            </a:r>
            <a:r>
              <a:rPr sz="1400" spc="30" dirty="0">
                <a:latin typeface="Times New Roman"/>
                <a:cs typeface="Times New Roman"/>
              </a:rPr>
              <a:t>)</a:t>
            </a:r>
            <a:r>
              <a:rPr sz="1400" i="1" spc="30" dirty="0">
                <a:latin typeface="Times New Roman"/>
                <a:cs typeface="Times New Roman"/>
              </a:rPr>
              <a:t>d</a:t>
            </a:r>
            <a:r>
              <a:rPr sz="1400" i="1" spc="-26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(</a:t>
            </a:r>
            <a:r>
              <a:rPr sz="1450" i="1" spc="5" dirty="0">
                <a:latin typeface="Symbol"/>
                <a:cs typeface="Symbol"/>
              </a:rPr>
              <a:t></a:t>
            </a:r>
            <a:r>
              <a:rPr sz="1400" i="1" spc="5" dirty="0">
                <a:latin typeface="Times New Roman"/>
                <a:cs typeface="Times New Roman"/>
              </a:rPr>
              <a:t>t</a:t>
            </a:r>
            <a:r>
              <a:rPr sz="1400" spc="5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65646" y="8056367"/>
            <a:ext cx="125730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50" i="1" spc="-15" dirty="0">
                <a:latin typeface="Symbol"/>
                <a:cs typeface="Symbol"/>
              </a:rPr>
              <a:t>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7080" y="7928103"/>
            <a:ext cx="12426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720090" algn="l"/>
              </a:tabLst>
            </a:pPr>
            <a:r>
              <a:rPr sz="1400" i="1" spc="15" dirty="0">
                <a:latin typeface="Times New Roman"/>
                <a:cs typeface="Times New Roman"/>
              </a:rPr>
              <a:t>V </a:t>
            </a:r>
            <a:r>
              <a:rPr sz="1400" i="1" spc="7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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2100" spc="22" baseline="35714" dirty="0">
                <a:latin typeface="Times New Roman"/>
                <a:cs typeface="Times New Roman"/>
              </a:rPr>
              <a:t>1	</a:t>
            </a:r>
            <a:r>
              <a:rPr sz="1400" i="1" spc="15" dirty="0">
                <a:latin typeface="Times New Roman"/>
                <a:cs typeface="Times New Roman"/>
              </a:rPr>
              <a:t>V</a:t>
            </a:r>
            <a:r>
              <a:rPr sz="1400" i="1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sin(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29154" y="7903024"/>
            <a:ext cx="87630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spc="-125" dirty="0">
                <a:latin typeface="Symbol"/>
                <a:cs typeface="Symbol"/>
              </a:rPr>
              <a:t>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59621" y="8648385"/>
            <a:ext cx="170180" cy="0"/>
          </a:xfrm>
          <a:custGeom>
            <a:avLst/>
            <a:gdLst/>
            <a:ahLst/>
            <a:cxnLst/>
            <a:rect l="l" t="t" r="r" b="b"/>
            <a:pathLst>
              <a:path w="170180">
                <a:moveTo>
                  <a:pt x="0" y="0"/>
                </a:moveTo>
                <a:lnTo>
                  <a:pt x="170003" y="0"/>
                </a:lnTo>
              </a:path>
            </a:pathLst>
          </a:custGeom>
          <a:ln w="74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75806" y="8631900"/>
            <a:ext cx="110489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i="1" spc="-20" dirty="0">
                <a:latin typeface="Symbol"/>
                <a:cs typeface="Symbol"/>
              </a:rPr>
              <a:t>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0175" y="8513923"/>
            <a:ext cx="701040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150" spc="35" dirty="0">
                <a:latin typeface="Symbol"/>
                <a:cs typeface="Symbol"/>
              </a:rPr>
              <a:t>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725" i="1" spc="15" baseline="36231" dirty="0">
                <a:latin typeface="Times New Roman"/>
                <a:cs typeface="Times New Roman"/>
              </a:rPr>
              <a:t>V</a:t>
            </a:r>
            <a:r>
              <a:rPr sz="975" i="1" spc="15" baseline="38461" dirty="0">
                <a:latin typeface="Times New Roman"/>
                <a:cs typeface="Times New Roman"/>
              </a:rPr>
              <a:t>m</a:t>
            </a:r>
            <a:r>
              <a:rPr sz="975" i="1" spc="97" baseline="38461" dirty="0">
                <a:latin typeface="Times New Roman"/>
                <a:cs typeface="Times New Roman"/>
              </a:rPr>
              <a:t> </a:t>
            </a:r>
            <a:r>
              <a:rPr sz="1150" spc="25" dirty="0">
                <a:latin typeface="Times New Roman"/>
                <a:cs typeface="Times New Roman"/>
              </a:rPr>
              <a:t>cos</a:t>
            </a:r>
            <a:r>
              <a:rPr sz="1250" i="1" spc="25" dirty="0">
                <a:latin typeface="Symbol"/>
                <a:cs typeface="Symbol"/>
              </a:rPr>
              <a:t>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14400" y="3095243"/>
            <a:ext cx="5944793" cy="4568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104" y="4162170"/>
            <a:ext cx="5655310" cy="5561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mbria Math"/>
                <a:cs typeface="Cambria Math"/>
              </a:rPr>
              <a:t>𝑉</a:t>
            </a:r>
            <a:r>
              <a:rPr sz="1275" spc="-15" baseline="-16339" dirty="0">
                <a:latin typeface="Cambria Math"/>
                <a:cs typeface="Cambria Math"/>
              </a:rPr>
              <a:t>𝐵𝑂</a:t>
            </a:r>
            <a:r>
              <a:rPr sz="1400" spc="-10" dirty="0">
                <a:latin typeface="Calibri"/>
                <a:cs typeface="Calibri"/>
              </a:rPr>
              <a:t>=</a:t>
            </a:r>
            <a:r>
              <a:rPr sz="1200" spc="-10" dirty="0">
                <a:latin typeface="Times New Roman"/>
                <a:cs typeface="Times New Roman"/>
              </a:rPr>
              <a:t>Forward </a:t>
            </a:r>
            <a:r>
              <a:rPr sz="1200" spc="-5" dirty="0">
                <a:latin typeface="Times New Roman"/>
                <a:cs typeface="Times New Roman"/>
              </a:rPr>
              <a:t>breakover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voltage</a:t>
            </a:r>
            <a:endParaRPr sz="12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1260"/>
              </a:spcBef>
            </a:pPr>
            <a:r>
              <a:rPr sz="1200" spc="-10" dirty="0">
                <a:latin typeface="Cambria Math"/>
                <a:cs typeface="Cambria Math"/>
              </a:rPr>
              <a:t>𝑉</a:t>
            </a:r>
            <a:r>
              <a:rPr sz="1275" spc="-15" baseline="-16339" dirty="0">
                <a:latin typeface="Cambria Math"/>
                <a:cs typeface="Cambria Math"/>
              </a:rPr>
              <a:t>𝐵𝑅</a:t>
            </a:r>
            <a:r>
              <a:rPr sz="1200" spc="-10" dirty="0">
                <a:latin typeface="Times New Roman"/>
                <a:cs typeface="Times New Roman"/>
              </a:rPr>
              <a:t>=Reverse </a:t>
            </a:r>
            <a:r>
              <a:rPr sz="1200" spc="-5" dirty="0">
                <a:latin typeface="Times New Roman"/>
                <a:cs typeface="Times New Roman"/>
              </a:rPr>
              <a:t>breakover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voltage</a:t>
            </a:r>
            <a:endParaRPr sz="12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1200"/>
              </a:spcBef>
            </a:pPr>
            <a:r>
              <a:rPr sz="1200" spc="-5" dirty="0">
                <a:latin typeface="Cambria Math"/>
                <a:cs typeface="Cambria Math"/>
              </a:rPr>
              <a:t>𝐼</a:t>
            </a:r>
            <a:r>
              <a:rPr sz="1275" spc="-7" baseline="-16339" dirty="0">
                <a:latin typeface="Cambria Math"/>
                <a:cs typeface="Cambria Math"/>
              </a:rPr>
              <a:t>𝑔</a:t>
            </a:r>
            <a:r>
              <a:rPr sz="1200" spc="-5" dirty="0">
                <a:latin typeface="Times New Roman"/>
                <a:cs typeface="Times New Roman"/>
              </a:rPr>
              <a:t>=Gate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current</a:t>
            </a:r>
            <a:endParaRPr sz="12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1305"/>
              </a:spcBef>
            </a:pPr>
            <a:r>
              <a:rPr sz="1200" spc="-25" dirty="0">
                <a:latin typeface="Cambria Math"/>
                <a:cs typeface="Cambria Math"/>
              </a:rPr>
              <a:t>𝑉</a:t>
            </a:r>
            <a:r>
              <a:rPr sz="1275" spc="-37" baseline="-16339" dirty="0">
                <a:latin typeface="Cambria Math"/>
                <a:cs typeface="Cambria Math"/>
              </a:rPr>
              <a:t>𝑎</a:t>
            </a:r>
            <a:r>
              <a:rPr sz="1200" spc="-25" dirty="0">
                <a:latin typeface="Times New Roman"/>
                <a:cs typeface="Times New Roman"/>
              </a:rPr>
              <a:t>=Anode </a:t>
            </a:r>
            <a:r>
              <a:rPr sz="1200" spc="-5" dirty="0">
                <a:latin typeface="Times New Roman"/>
                <a:cs typeface="Times New Roman"/>
              </a:rPr>
              <a:t>voltage across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thyristor </a:t>
            </a:r>
            <a:r>
              <a:rPr sz="1200" dirty="0">
                <a:latin typeface="Times New Roman"/>
                <a:cs typeface="Times New Roman"/>
              </a:rPr>
              <a:t>terminal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A,K.</a:t>
            </a:r>
            <a:endParaRPr sz="12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1175"/>
              </a:spcBef>
            </a:pPr>
            <a:r>
              <a:rPr sz="1200" spc="5" dirty="0">
                <a:latin typeface="Cambria Math"/>
                <a:cs typeface="Cambria Math"/>
              </a:rPr>
              <a:t>𝐼</a:t>
            </a:r>
            <a:r>
              <a:rPr sz="1275" spc="7" baseline="-16339" dirty="0">
                <a:latin typeface="Cambria Math"/>
                <a:cs typeface="Cambria Math"/>
              </a:rPr>
              <a:t>𝑎</a:t>
            </a:r>
            <a:r>
              <a:rPr sz="1200" spc="5" dirty="0">
                <a:latin typeface="Times New Roman"/>
                <a:cs typeface="Times New Roman"/>
              </a:rPr>
              <a:t>=Anode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current</a:t>
            </a:r>
            <a:endParaRPr sz="1200">
              <a:latin typeface="Times New Roman"/>
              <a:cs typeface="Times New Roman"/>
            </a:endParaRPr>
          </a:p>
          <a:p>
            <a:pPr marL="76200" marR="612140">
              <a:lnSpc>
                <a:spcPct val="110000"/>
              </a:lnSpc>
              <a:spcBef>
                <a:spcPts val="1010"/>
              </a:spcBef>
            </a:pP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dirty="0">
                <a:latin typeface="Times New Roman"/>
                <a:cs typeface="Times New Roman"/>
              </a:rPr>
              <a:t>can be </a:t>
            </a:r>
            <a:r>
              <a:rPr sz="1200" spc="-5" dirty="0">
                <a:latin typeface="Times New Roman"/>
                <a:cs typeface="Times New Roman"/>
              </a:rPr>
              <a:t>inferred from </a:t>
            </a:r>
            <a:r>
              <a:rPr sz="1200" dirty="0">
                <a:latin typeface="Times New Roman"/>
                <a:cs typeface="Times New Roman"/>
              </a:rPr>
              <a:t>the static V-I </a:t>
            </a:r>
            <a:r>
              <a:rPr sz="1200" spc="-5" dirty="0">
                <a:latin typeface="Times New Roman"/>
                <a:cs typeface="Times New Roman"/>
              </a:rPr>
              <a:t>characteristic </a:t>
            </a:r>
            <a:r>
              <a:rPr sz="1200" dirty="0">
                <a:latin typeface="Times New Roman"/>
                <a:cs typeface="Times New Roman"/>
              </a:rPr>
              <a:t>of SCR. </a:t>
            </a:r>
            <a:r>
              <a:rPr sz="1200" spc="-5" dirty="0">
                <a:latin typeface="Times New Roman"/>
                <a:cs typeface="Times New Roman"/>
              </a:rPr>
              <a:t>SCR have </a:t>
            </a:r>
            <a:r>
              <a:rPr sz="1200" dirty="0">
                <a:latin typeface="Times New Roman"/>
                <a:cs typeface="Times New Roman"/>
              </a:rPr>
              <a:t>3 modes of  </a:t>
            </a:r>
            <a:r>
              <a:rPr sz="1200" spc="-5" dirty="0">
                <a:latin typeface="Times New Roman"/>
                <a:cs typeface="Times New Roman"/>
              </a:rPr>
              <a:t>operation:</a:t>
            </a:r>
            <a:endParaRPr sz="1200">
              <a:latin typeface="Times New Roman"/>
              <a:cs typeface="Times New Roman"/>
            </a:endParaRPr>
          </a:p>
          <a:p>
            <a:pPr marL="532765" indent="-229235">
              <a:lnSpc>
                <a:spcPct val="100000"/>
              </a:lnSpc>
              <a:spcBef>
                <a:spcPts val="1155"/>
              </a:spcBef>
              <a:buAutoNum type="arabicPeriod"/>
              <a:tabLst>
                <a:tab pos="533400" algn="l"/>
              </a:tabLst>
            </a:pPr>
            <a:r>
              <a:rPr sz="1200" spc="-5" dirty="0">
                <a:latin typeface="Times New Roman"/>
                <a:cs typeface="Times New Roman"/>
              </a:rPr>
              <a:t>Reverse </a:t>
            </a:r>
            <a:r>
              <a:rPr sz="1200" dirty="0">
                <a:latin typeface="Times New Roman"/>
                <a:cs typeface="Times New Roman"/>
              </a:rPr>
              <a:t>blocking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mode</a:t>
            </a:r>
            <a:endParaRPr sz="1200">
              <a:latin typeface="Times New Roman"/>
              <a:cs typeface="Times New Roman"/>
            </a:endParaRPr>
          </a:p>
          <a:p>
            <a:pPr marL="532765" indent="-229235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533400" algn="l"/>
              </a:tabLst>
            </a:pPr>
            <a:r>
              <a:rPr sz="1200" spc="-5" dirty="0">
                <a:latin typeface="Times New Roman"/>
                <a:cs typeface="Times New Roman"/>
              </a:rPr>
              <a:t>Forward </a:t>
            </a:r>
            <a:r>
              <a:rPr sz="1200" dirty="0">
                <a:latin typeface="Times New Roman"/>
                <a:cs typeface="Times New Roman"/>
              </a:rPr>
              <a:t>blocking mode ( off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state)</a:t>
            </a:r>
            <a:endParaRPr sz="1200">
              <a:latin typeface="Times New Roman"/>
              <a:cs typeface="Times New Roman"/>
            </a:endParaRPr>
          </a:p>
          <a:p>
            <a:pPr marL="532765" indent="-229235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533400" algn="l"/>
              </a:tabLst>
            </a:pPr>
            <a:r>
              <a:rPr sz="1200" spc="-5" dirty="0">
                <a:latin typeface="Times New Roman"/>
                <a:cs typeface="Times New Roman"/>
              </a:rPr>
              <a:t>Forward conduction </a:t>
            </a:r>
            <a:r>
              <a:rPr sz="1200" dirty="0">
                <a:latin typeface="Times New Roman"/>
                <a:cs typeface="Times New Roman"/>
              </a:rPr>
              <a:t>mode </a:t>
            </a:r>
            <a:r>
              <a:rPr sz="1200" spc="-5" dirty="0">
                <a:latin typeface="Times New Roman"/>
                <a:cs typeface="Times New Roman"/>
              </a:rPr>
              <a:t>(on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state)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Times New Roman"/>
              <a:cs typeface="Times New Roman"/>
            </a:endParaRPr>
          </a:p>
          <a:p>
            <a:pPr marL="304165" indent="-228600">
              <a:lnSpc>
                <a:spcPct val="100000"/>
              </a:lnSpc>
              <a:buAutoNum type="arabicPeriod"/>
              <a:tabLst>
                <a:tab pos="3048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Reverse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Blocking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Mode</a:t>
            </a:r>
            <a:endParaRPr sz="1200">
              <a:latin typeface="Times New Roman"/>
              <a:cs typeface="Times New Roman"/>
            </a:endParaRPr>
          </a:p>
          <a:p>
            <a:pPr marL="76200" marR="68580" algn="just">
              <a:lnSpc>
                <a:spcPct val="111200"/>
              </a:lnSpc>
              <a:spcBef>
                <a:spcPts val="955"/>
              </a:spcBef>
            </a:pPr>
            <a:r>
              <a:rPr sz="1200" dirty="0">
                <a:latin typeface="Times New Roman"/>
                <a:cs typeface="Times New Roman"/>
              </a:rPr>
              <a:t>When </a:t>
            </a:r>
            <a:r>
              <a:rPr sz="1200" spc="-5" dirty="0">
                <a:latin typeface="Times New Roman"/>
                <a:cs typeface="Times New Roman"/>
              </a:rPr>
              <a:t>cathode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thyristor is </a:t>
            </a:r>
            <a:r>
              <a:rPr sz="1200" dirty="0">
                <a:latin typeface="Times New Roman"/>
                <a:cs typeface="Times New Roman"/>
              </a:rPr>
              <a:t>made positive with </a:t>
            </a:r>
            <a:r>
              <a:rPr sz="1200" spc="-5" dirty="0">
                <a:latin typeface="Times New Roman"/>
                <a:cs typeface="Times New Roman"/>
              </a:rPr>
              <a:t>respect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anode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switch open  thyristor is reverse </a:t>
            </a:r>
            <a:r>
              <a:rPr sz="1200" dirty="0">
                <a:latin typeface="Times New Roman"/>
                <a:cs typeface="Times New Roman"/>
              </a:rPr>
              <a:t>biased. Junctions </a:t>
            </a:r>
            <a:r>
              <a:rPr sz="1200" spc="-40" dirty="0">
                <a:latin typeface="Cambria Math"/>
                <a:cs typeface="Cambria Math"/>
              </a:rPr>
              <a:t>𝐽</a:t>
            </a:r>
            <a:r>
              <a:rPr sz="1275" spc="-60" baseline="-16339" dirty="0">
                <a:latin typeface="Cambria Math"/>
                <a:cs typeface="Cambria Math"/>
              </a:rPr>
              <a:t>1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spc="-30" dirty="0">
                <a:latin typeface="Cambria Math"/>
                <a:cs typeface="Cambria Math"/>
              </a:rPr>
              <a:t>𝐽</a:t>
            </a:r>
            <a:r>
              <a:rPr sz="1275" spc="-44" baseline="-16339" dirty="0">
                <a:latin typeface="Cambria Math"/>
                <a:cs typeface="Cambria Math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are reverse </a:t>
            </a:r>
            <a:r>
              <a:rPr sz="1200" dirty="0">
                <a:latin typeface="Times New Roman"/>
                <a:cs typeface="Times New Roman"/>
              </a:rPr>
              <a:t>biased </a:t>
            </a:r>
            <a:r>
              <a:rPr sz="1200" spc="-5" dirty="0">
                <a:latin typeface="Times New Roman"/>
                <a:cs typeface="Times New Roman"/>
              </a:rPr>
              <a:t>where </a:t>
            </a:r>
            <a:r>
              <a:rPr sz="1200" dirty="0">
                <a:latin typeface="Times New Roman"/>
                <a:cs typeface="Times New Roman"/>
              </a:rPr>
              <a:t>junction </a:t>
            </a:r>
            <a:r>
              <a:rPr sz="1200" spc="-30" dirty="0">
                <a:latin typeface="Cambria Math"/>
                <a:cs typeface="Cambria Math"/>
              </a:rPr>
              <a:t>𝐽</a:t>
            </a:r>
            <a:r>
              <a:rPr sz="1275" spc="-44" baseline="-16339" dirty="0">
                <a:latin typeface="Cambria Math"/>
                <a:cs typeface="Cambria Math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is  forward biased. </a:t>
            </a:r>
            <a:r>
              <a:rPr sz="1200" dirty="0">
                <a:latin typeface="Times New Roman"/>
                <a:cs typeface="Times New Roman"/>
              </a:rPr>
              <a:t>The device </a:t>
            </a:r>
            <a:r>
              <a:rPr sz="1200" spc="-5" dirty="0">
                <a:latin typeface="Times New Roman"/>
                <a:cs typeface="Times New Roman"/>
              </a:rPr>
              <a:t>behaves as </a:t>
            </a:r>
            <a:r>
              <a:rPr sz="1200" dirty="0">
                <a:latin typeface="Times New Roman"/>
                <a:cs typeface="Times New Roman"/>
              </a:rPr>
              <a:t>if </a:t>
            </a:r>
            <a:r>
              <a:rPr sz="1200" spc="-5" dirty="0">
                <a:latin typeface="Times New Roman"/>
                <a:cs typeface="Times New Roman"/>
              </a:rPr>
              <a:t>two </a:t>
            </a:r>
            <a:r>
              <a:rPr sz="1200" dirty="0">
                <a:latin typeface="Times New Roman"/>
                <a:cs typeface="Times New Roman"/>
              </a:rPr>
              <a:t>diodes </a:t>
            </a:r>
            <a:r>
              <a:rPr sz="1200" spc="-5" dirty="0">
                <a:latin typeface="Times New Roman"/>
                <a:cs typeface="Times New Roman"/>
              </a:rPr>
              <a:t>are connected </a:t>
            </a:r>
            <a:r>
              <a:rPr sz="1200" dirty="0">
                <a:latin typeface="Times New Roman"/>
                <a:cs typeface="Times New Roman"/>
              </a:rPr>
              <a:t>in series with </a:t>
            </a:r>
            <a:r>
              <a:rPr sz="1200" spc="-5" dirty="0">
                <a:latin typeface="Times New Roman"/>
                <a:cs typeface="Times New Roman"/>
              </a:rPr>
              <a:t>reverse  voltage applied across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them.</a:t>
            </a:r>
            <a:endParaRPr sz="1200">
              <a:latin typeface="Times New Roman"/>
              <a:cs typeface="Times New Roman"/>
            </a:endParaRPr>
          </a:p>
          <a:p>
            <a:pPr marL="532765" marR="71755" lvl="1" indent="-228600" algn="just">
              <a:lnSpc>
                <a:spcPct val="110400"/>
              </a:lnSpc>
              <a:spcBef>
                <a:spcPts val="1075"/>
              </a:spcBef>
              <a:buFont typeface="Symbol"/>
              <a:buChar char=""/>
              <a:tabLst>
                <a:tab pos="5334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small </a:t>
            </a:r>
            <a:r>
              <a:rPr sz="1200" spc="-5" dirty="0">
                <a:latin typeface="Times New Roman"/>
                <a:cs typeface="Times New Roman"/>
              </a:rPr>
              <a:t>leakage current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order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few </a:t>
            </a:r>
            <a:r>
              <a:rPr sz="1200" dirty="0">
                <a:latin typeface="Times New Roman"/>
                <a:cs typeface="Times New Roman"/>
              </a:rPr>
              <a:t>mA only </a:t>
            </a:r>
            <a:r>
              <a:rPr sz="1200" spc="-5" dirty="0">
                <a:latin typeface="Times New Roman"/>
                <a:cs typeface="Times New Roman"/>
              </a:rPr>
              <a:t>flows. As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thyristor is  reverse biased and </a:t>
            </a:r>
            <a:r>
              <a:rPr sz="1200" dirty="0">
                <a:latin typeface="Times New Roman"/>
                <a:cs typeface="Times New Roman"/>
              </a:rPr>
              <a:t>in blocking mode. </a:t>
            </a: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called as </a:t>
            </a:r>
            <a:r>
              <a:rPr sz="1200" dirty="0">
                <a:latin typeface="Times New Roman"/>
                <a:cs typeface="Times New Roman"/>
              </a:rPr>
              <a:t>acting in </a:t>
            </a:r>
            <a:r>
              <a:rPr sz="1200" spc="-5" dirty="0">
                <a:latin typeface="Times New Roman"/>
                <a:cs typeface="Times New Roman"/>
              </a:rPr>
              <a:t>reverse </a:t>
            </a:r>
            <a:r>
              <a:rPr sz="1200" dirty="0">
                <a:latin typeface="Times New Roman"/>
                <a:cs typeface="Times New Roman"/>
              </a:rPr>
              <a:t>blocking  mode of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operation.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400">
              <a:latin typeface="Times New Roman"/>
              <a:cs typeface="Times New Roman"/>
            </a:endParaRPr>
          </a:p>
          <a:p>
            <a:pPr marL="532765" marR="69850" lvl="1" indent="-228600" algn="just">
              <a:lnSpc>
                <a:spcPct val="111700"/>
              </a:lnSpc>
              <a:buFont typeface="Symbol"/>
              <a:buChar char=""/>
              <a:tabLst>
                <a:tab pos="533400" algn="l"/>
              </a:tabLst>
            </a:pPr>
            <a:r>
              <a:rPr sz="1200" spc="-5" dirty="0">
                <a:latin typeface="Times New Roman"/>
                <a:cs typeface="Times New Roman"/>
              </a:rPr>
              <a:t>Now </a:t>
            </a:r>
            <a:r>
              <a:rPr sz="1200" dirty="0">
                <a:latin typeface="Times New Roman"/>
                <a:cs typeface="Times New Roman"/>
              </a:rPr>
              <a:t>if the </a:t>
            </a:r>
            <a:r>
              <a:rPr sz="1200" spc="-5" dirty="0">
                <a:latin typeface="Times New Roman"/>
                <a:cs typeface="Times New Roman"/>
              </a:rPr>
              <a:t>reverse voltage is increased, at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critical breakdown level called  reverse breakdown voltage </a:t>
            </a:r>
            <a:r>
              <a:rPr sz="1200" spc="-10" dirty="0">
                <a:latin typeface="Cambria Math"/>
                <a:cs typeface="Cambria Math"/>
              </a:rPr>
              <a:t>𝑉</a:t>
            </a:r>
            <a:r>
              <a:rPr sz="1275" spc="-15" baseline="-16339" dirty="0">
                <a:latin typeface="Cambria Math"/>
                <a:cs typeface="Cambria Math"/>
              </a:rPr>
              <a:t>𝐵𝑅</a:t>
            </a:r>
            <a:r>
              <a:rPr sz="1200" spc="-10" dirty="0">
                <a:latin typeface="Times New Roman"/>
                <a:cs typeface="Times New Roman"/>
              </a:rPr>
              <a:t>,an </a:t>
            </a:r>
            <a:r>
              <a:rPr sz="1200" spc="-5" dirty="0">
                <a:latin typeface="Times New Roman"/>
                <a:cs typeface="Times New Roman"/>
              </a:rPr>
              <a:t>avalanche occurs at </a:t>
            </a:r>
            <a:r>
              <a:rPr sz="1200" spc="-40" dirty="0">
                <a:latin typeface="Cambria Math"/>
                <a:cs typeface="Cambria Math"/>
              </a:rPr>
              <a:t>𝐽</a:t>
            </a:r>
            <a:r>
              <a:rPr sz="1275" spc="-60" baseline="-16339" dirty="0">
                <a:latin typeface="Cambria Math"/>
                <a:cs typeface="Cambria Math"/>
              </a:rPr>
              <a:t>1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spc="-30" dirty="0">
                <a:latin typeface="Cambria Math"/>
                <a:cs typeface="Cambria Math"/>
              </a:rPr>
              <a:t>𝐽</a:t>
            </a:r>
            <a:r>
              <a:rPr sz="1275" spc="-44" baseline="-16339" dirty="0">
                <a:latin typeface="Cambria Math"/>
                <a:cs typeface="Cambria Math"/>
              </a:rPr>
              <a:t>3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reverse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2050" y="1291046"/>
            <a:ext cx="4190911" cy="2733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853" y="7007478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5">
                <a:moveTo>
                  <a:pt x="0" y="0"/>
                </a:moveTo>
                <a:lnTo>
                  <a:pt x="13258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9304" y="867918"/>
            <a:ext cx="5934710" cy="712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0565" marR="170180">
              <a:lnSpc>
                <a:spcPct val="1118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current increases </a:t>
            </a:r>
            <a:r>
              <a:rPr sz="1200" dirty="0">
                <a:latin typeface="Times New Roman"/>
                <a:cs typeface="Times New Roman"/>
              </a:rPr>
              <a:t>rapidly.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large current associated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45" dirty="0">
                <a:latin typeface="Cambria Math"/>
                <a:cs typeface="Cambria Math"/>
              </a:rPr>
              <a:t>𝑉</a:t>
            </a:r>
            <a:r>
              <a:rPr sz="1275" spc="-67" baseline="-16339" dirty="0">
                <a:latin typeface="Cambria Math"/>
                <a:cs typeface="Cambria Math"/>
              </a:rPr>
              <a:t>𝐵𝑅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hence more  </a:t>
            </a:r>
            <a:r>
              <a:rPr sz="1200" spc="-5" dirty="0">
                <a:latin typeface="Times New Roman"/>
                <a:cs typeface="Times New Roman"/>
              </a:rPr>
              <a:t>losses </a:t>
            </a:r>
            <a:r>
              <a:rPr sz="1200" dirty="0">
                <a:latin typeface="Times New Roman"/>
                <a:cs typeface="Times New Roman"/>
              </a:rPr>
              <a:t>to the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SCR.</a:t>
            </a:r>
            <a:endParaRPr sz="1200">
              <a:latin typeface="Times New Roman"/>
              <a:cs typeface="Times New Roman"/>
            </a:endParaRPr>
          </a:p>
          <a:p>
            <a:pPr marL="481965" marR="393700">
              <a:lnSpc>
                <a:spcPct val="110800"/>
              </a:lnSpc>
              <a:spcBef>
                <a:spcPts val="985"/>
              </a:spcBef>
            </a:pP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results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Thyristor damage as </a:t>
            </a:r>
            <a:r>
              <a:rPr sz="1200" dirty="0">
                <a:latin typeface="Times New Roman"/>
                <a:cs typeface="Times New Roman"/>
              </a:rPr>
              <a:t>junction temperature </a:t>
            </a:r>
            <a:r>
              <a:rPr sz="1200" spc="5" dirty="0">
                <a:latin typeface="Times New Roman"/>
                <a:cs typeface="Times New Roman"/>
              </a:rPr>
              <a:t>may </a:t>
            </a:r>
            <a:r>
              <a:rPr sz="1200" spc="-5" dirty="0">
                <a:latin typeface="Times New Roman"/>
                <a:cs typeface="Times New Roman"/>
              </a:rPr>
              <a:t>exceed its </a:t>
            </a:r>
            <a:r>
              <a:rPr sz="1200" dirty="0">
                <a:latin typeface="Times New Roman"/>
                <a:cs typeface="Times New Roman"/>
              </a:rPr>
              <a:t>maximum  </a:t>
            </a:r>
            <a:r>
              <a:rPr sz="1200" spc="-5" dirty="0">
                <a:latin typeface="Times New Roman"/>
                <a:cs typeface="Times New Roman"/>
              </a:rPr>
              <a:t>temperature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rise.</a:t>
            </a:r>
            <a:endParaRPr sz="1200">
              <a:latin typeface="Times New Roman"/>
              <a:cs typeface="Times New Roman"/>
            </a:endParaRPr>
          </a:p>
          <a:p>
            <a:pPr marL="481965" indent="-228600">
              <a:lnSpc>
                <a:spcPct val="100000"/>
              </a:lnSpc>
              <a:spcBef>
                <a:spcPts val="1160"/>
              </a:spcBef>
              <a:buAutoNum type="arabicPeriod" startAt="2"/>
              <a:tabLst>
                <a:tab pos="4826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Forward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Blocking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Mode</a:t>
            </a:r>
            <a:endParaRPr sz="1200">
              <a:latin typeface="Times New Roman"/>
              <a:cs typeface="Times New Roman"/>
            </a:endParaRPr>
          </a:p>
          <a:p>
            <a:pPr marL="254000" marR="173990" algn="just">
              <a:lnSpc>
                <a:spcPct val="110000"/>
              </a:lnSpc>
              <a:spcBef>
                <a:spcPts val="985"/>
              </a:spcBef>
            </a:pPr>
            <a:r>
              <a:rPr sz="1200" dirty="0">
                <a:latin typeface="Times New Roman"/>
                <a:cs typeface="Times New Roman"/>
              </a:rPr>
              <a:t>When </a:t>
            </a:r>
            <a:r>
              <a:rPr sz="1200" spc="-5" dirty="0">
                <a:latin typeface="Times New Roman"/>
                <a:cs typeface="Times New Roman"/>
              </a:rPr>
              <a:t>anode is </a:t>
            </a:r>
            <a:r>
              <a:rPr sz="1200" dirty="0">
                <a:latin typeface="Times New Roman"/>
                <a:cs typeface="Times New Roman"/>
              </a:rPr>
              <a:t>positive with </a:t>
            </a:r>
            <a:r>
              <a:rPr sz="1200" spc="-5" dirty="0">
                <a:latin typeface="Times New Roman"/>
                <a:cs typeface="Times New Roman"/>
              </a:rPr>
              <a:t>respect </a:t>
            </a:r>
            <a:r>
              <a:rPr sz="1200" dirty="0">
                <a:latin typeface="Times New Roman"/>
                <a:cs typeface="Times New Roman"/>
              </a:rPr>
              <a:t>to cathode, with </a:t>
            </a:r>
            <a:r>
              <a:rPr sz="1200" spc="-5" dirty="0">
                <a:latin typeface="Times New Roman"/>
                <a:cs typeface="Times New Roman"/>
              </a:rPr>
              <a:t>gate circuit </a:t>
            </a:r>
            <a:r>
              <a:rPr sz="1200" dirty="0">
                <a:latin typeface="Times New Roman"/>
                <a:cs typeface="Times New Roman"/>
              </a:rPr>
              <a:t>open, </a:t>
            </a:r>
            <a:r>
              <a:rPr sz="1200" spc="-5" dirty="0">
                <a:latin typeface="Times New Roman"/>
                <a:cs typeface="Times New Roman"/>
              </a:rPr>
              <a:t>thyristor is said </a:t>
            </a:r>
            <a:r>
              <a:rPr sz="1200" dirty="0">
                <a:latin typeface="Times New Roman"/>
                <a:cs typeface="Times New Roman"/>
              </a:rPr>
              <a:t>to  be </a:t>
            </a:r>
            <a:r>
              <a:rPr sz="1200" spc="-5" dirty="0">
                <a:latin typeface="Times New Roman"/>
                <a:cs typeface="Times New Roman"/>
              </a:rPr>
              <a:t>forward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biased.</a:t>
            </a:r>
            <a:endParaRPr sz="1200">
              <a:latin typeface="Times New Roman"/>
              <a:cs typeface="Times New Roman"/>
            </a:endParaRPr>
          </a:p>
          <a:p>
            <a:pPr marL="254000" marR="167640" algn="just">
              <a:lnSpc>
                <a:spcPct val="112000"/>
              </a:lnSpc>
              <a:spcBef>
                <a:spcPts val="990"/>
              </a:spcBef>
            </a:pPr>
            <a:r>
              <a:rPr sz="1200" dirty="0">
                <a:latin typeface="Times New Roman"/>
                <a:cs typeface="Times New Roman"/>
              </a:rPr>
              <a:t>Thus junction </a:t>
            </a:r>
            <a:r>
              <a:rPr sz="1200" spc="-40" dirty="0">
                <a:latin typeface="Cambria Math"/>
                <a:cs typeface="Cambria Math"/>
              </a:rPr>
              <a:t>𝐽</a:t>
            </a:r>
            <a:r>
              <a:rPr sz="1275" spc="-60" baseline="-16339" dirty="0">
                <a:latin typeface="Cambria Math"/>
                <a:cs typeface="Cambria Math"/>
              </a:rPr>
              <a:t>1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spc="-30" dirty="0">
                <a:latin typeface="Cambria Math"/>
                <a:cs typeface="Cambria Math"/>
              </a:rPr>
              <a:t>𝐽</a:t>
            </a:r>
            <a:r>
              <a:rPr sz="1275" spc="-44" baseline="-16339" dirty="0">
                <a:latin typeface="Cambria Math"/>
                <a:cs typeface="Cambria Math"/>
              </a:rPr>
              <a:t>3 </a:t>
            </a:r>
            <a:r>
              <a:rPr sz="1200" spc="-5" dirty="0">
                <a:latin typeface="Times New Roman"/>
                <a:cs typeface="Times New Roman"/>
              </a:rPr>
              <a:t>are forward biased and </a:t>
            </a:r>
            <a:r>
              <a:rPr sz="1200" spc="-30" dirty="0">
                <a:latin typeface="Cambria Math"/>
                <a:cs typeface="Cambria Math"/>
              </a:rPr>
              <a:t>𝐽</a:t>
            </a:r>
            <a:r>
              <a:rPr sz="1275" spc="-44" baseline="-16339" dirty="0">
                <a:latin typeface="Cambria Math"/>
                <a:cs typeface="Cambria Math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is reverse biased. As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forward  voltage is increases </a:t>
            </a:r>
            <a:r>
              <a:rPr sz="1200" dirty="0">
                <a:latin typeface="Times New Roman"/>
                <a:cs typeface="Times New Roman"/>
              </a:rPr>
              <a:t>junction </a:t>
            </a:r>
            <a:r>
              <a:rPr sz="1200" spc="-30" dirty="0">
                <a:latin typeface="Cambria Math"/>
                <a:cs typeface="Cambria Math"/>
              </a:rPr>
              <a:t>𝐽</a:t>
            </a:r>
            <a:r>
              <a:rPr sz="1275" spc="-44" baseline="-16339" dirty="0">
                <a:latin typeface="Cambria Math"/>
                <a:cs typeface="Cambria Math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will have an avalanche </a:t>
            </a:r>
            <a:r>
              <a:rPr sz="1200" dirty="0">
                <a:latin typeface="Times New Roman"/>
                <a:cs typeface="Times New Roman"/>
              </a:rPr>
              <a:t>breakdown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voltage </a:t>
            </a:r>
            <a:r>
              <a:rPr sz="1200" dirty="0">
                <a:latin typeface="Times New Roman"/>
                <a:cs typeface="Times New Roman"/>
              </a:rPr>
              <a:t>called  </a:t>
            </a:r>
            <a:r>
              <a:rPr sz="1200" spc="-5" dirty="0">
                <a:latin typeface="Times New Roman"/>
                <a:cs typeface="Times New Roman"/>
              </a:rPr>
              <a:t>forward breakover voltage</a:t>
            </a:r>
            <a:r>
              <a:rPr sz="1200" spc="-5" dirty="0">
                <a:latin typeface="Cambria Math"/>
                <a:cs typeface="Cambria Math"/>
              </a:rPr>
              <a:t>𝑉</a:t>
            </a:r>
            <a:r>
              <a:rPr sz="1275" spc="-7" baseline="-16339" dirty="0">
                <a:latin typeface="Cambria Math"/>
                <a:cs typeface="Cambria Math"/>
              </a:rPr>
              <a:t>𝐵𝑂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dirty="0">
                <a:latin typeface="Times New Roman"/>
                <a:cs typeface="Times New Roman"/>
              </a:rPr>
              <a:t>When </a:t>
            </a:r>
            <a:r>
              <a:rPr sz="1200" spc="-5" dirty="0">
                <a:latin typeface="Times New Roman"/>
                <a:cs typeface="Times New Roman"/>
              </a:rPr>
              <a:t>forward voltage is less </a:t>
            </a:r>
            <a:r>
              <a:rPr sz="1200" dirty="0">
                <a:latin typeface="Times New Roman"/>
                <a:cs typeface="Times New Roman"/>
              </a:rPr>
              <a:t>then </a:t>
            </a:r>
            <a:r>
              <a:rPr sz="1200" spc="-10" dirty="0">
                <a:latin typeface="Cambria Math"/>
                <a:cs typeface="Cambria Math"/>
              </a:rPr>
              <a:t>𝑉</a:t>
            </a:r>
            <a:r>
              <a:rPr sz="1275" spc="-15" baseline="-16339" dirty="0">
                <a:latin typeface="Cambria Math"/>
                <a:cs typeface="Cambria Math"/>
              </a:rPr>
              <a:t>𝐵𝑂</a:t>
            </a:r>
            <a:r>
              <a:rPr sz="1200" spc="-10" dirty="0">
                <a:latin typeface="Times New Roman"/>
                <a:cs typeface="Times New Roman"/>
              </a:rPr>
              <a:t>thyristor </a:t>
            </a:r>
            <a:r>
              <a:rPr sz="1200" dirty="0">
                <a:latin typeface="Times New Roman"/>
                <a:cs typeface="Times New Roman"/>
              </a:rPr>
              <a:t>offers </a:t>
            </a:r>
            <a:r>
              <a:rPr sz="1200" spc="-5" dirty="0">
                <a:latin typeface="Times New Roman"/>
                <a:cs typeface="Times New Roman"/>
              </a:rPr>
              <a:t>high  impedance. Thus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thyristor acts as an </a:t>
            </a:r>
            <a:r>
              <a:rPr sz="1200" dirty="0">
                <a:latin typeface="Times New Roman"/>
                <a:cs typeface="Times New Roman"/>
              </a:rPr>
              <a:t>open switch in </a:t>
            </a:r>
            <a:r>
              <a:rPr sz="1200" spc="-5" dirty="0">
                <a:latin typeface="Times New Roman"/>
                <a:cs typeface="Times New Roman"/>
              </a:rPr>
              <a:t>forward </a:t>
            </a:r>
            <a:r>
              <a:rPr sz="1200" dirty="0">
                <a:latin typeface="Times New Roman"/>
                <a:cs typeface="Times New Roman"/>
              </a:rPr>
              <a:t>blocking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481965" indent="-22860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4826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Forward Conduction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Mode</a:t>
            </a:r>
            <a:endParaRPr sz="1200">
              <a:latin typeface="Times New Roman"/>
              <a:cs typeface="Times New Roman"/>
            </a:endParaRPr>
          </a:p>
          <a:p>
            <a:pPr marL="255270" marR="270510" indent="199390">
              <a:lnSpc>
                <a:spcPct val="110400"/>
              </a:lnSpc>
              <a:spcBef>
                <a:spcPts val="965"/>
              </a:spcBef>
            </a:pPr>
            <a:r>
              <a:rPr sz="1200" spc="-5" dirty="0">
                <a:latin typeface="Times New Roman"/>
                <a:cs typeface="Times New Roman"/>
              </a:rPr>
              <a:t>Here </a:t>
            </a:r>
            <a:r>
              <a:rPr sz="1200" dirty="0">
                <a:latin typeface="Times New Roman"/>
                <a:cs typeface="Times New Roman"/>
              </a:rPr>
              <a:t>thyristor conducts </a:t>
            </a:r>
            <a:r>
              <a:rPr sz="1200" spc="-5" dirty="0">
                <a:latin typeface="Times New Roman"/>
                <a:cs typeface="Times New Roman"/>
              </a:rPr>
              <a:t>current from anode </a:t>
            </a:r>
            <a:r>
              <a:rPr sz="1200" dirty="0">
                <a:latin typeface="Times New Roman"/>
                <a:cs typeface="Times New Roman"/>
              </a:rPr>
              <a:t>to cathode </a:t>
            </a:r>
            <a:r>
              <a:rPr sz="1200" spc="-5" dirty="0">
                <a:latin typeface="Times New Roman"/>
                <a:cs typeface="Times New Roman"/>
              </a:rPr>
              <a:t>with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5" dirty="0">
                <a:latin typeface="Times New Roman"/>
                <a:cs typeface="Times New Roman"/>
              </a:rPr>
              <a:t>very </a:t>
            </a:r>
            <a:r>
              <a:rPr sz="1200" dirty="0">
                <a:latin typeface="Times New Roman"/>
                <a:cs typeface="Times New Roman"/>
              </a:rPr>
              <a:t>small </a:t>
            </a:r>
            <a:r>
              <a:rPr sz="1200" spc="-5" dirty="0">
                <a:latin typeface="Times New Roman"/>
                <a:cs typeface="Times New Roman"/>
              </a:rPr>
              <a:t>voltage </a:t>
            </a:r>
            <a:r>
              <a:rPr sz="1200" dirty="0">
                <a:latin typeface="Times New Roman"/>
                <a:cs typeface="Times New Roman"/>
              </a:rPr>
              <a:t>drop  </a:t>
            </a:r>
            <a:r>
              <a:rPr sz="1200" spc="-5" dirty="0">
                <a:latin typeface="Times New Roman"/>
                <a:cs typeface="Times New Roman"/>
              </a:rPr>
              <a:t>across </a:t>
            </a:r>
            <a:r>
              <a:rPr sz="1200" dirty="0">
                <a:latin typeface="Times New Roman"/>
                <a:cs typeface="Times New Roman"/>
              </a:rPr>
              <a:t>it. </a:t>
            </a:r>
            <a:r>
              <a:rPr sz="1200" spc="-5" dirty="0">
                <a:latin typeface="Times New Roman"/>
                <a:cs typeface="Times New Roman"/>
              </a:rPr>
              <a:t>So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thyristor </a:t>
            </a:r>
            <a:r>
              <a:rPr sz="1200" dirty="0">
                <a:latin typeface="Times New Roman"/>
                <a:cs typeface="Times New Roman"/>
              </a:rPr>
              <a:t>can be </a:t>
            </a:r>
            <a:r>
              <a:rPr sz="1200" spc="-5" dirty="0">
                <a:latin typeface="Times New Roman"/>
                <a:cs typeface="Times New Roman"/>
              </a:rPr>
              <a:t>brought </a:t>
            </a:r>
            <a:r>
              <a:rPr sz="1200" dirty="0">
                <a:latin typeface="Times New Roman"/>
                <a:cs typeface="Times New Roman"/>
              </a:rPr>
              <a:t>from </a:t>
            </a:r>
            <a:r>
              <a:rPr sz="1200" spc="-5" dirty="0">
                <a:latin typeface="Times New Roman"/>
                <a:cs typeface="Times New Roman"/>
              </a:rPr>
              <a:t>forward </a:t>
            </a:r>
            <a:r>
              <a:rPr sz="1200" dirty="0">
                <a:latin typeface="Times New Roman"/>
                <a:cs typeface="Times New Roman"/>
              </a:rPr>
              <a:t>blocking mode to forward  </a:t>
            </a:r>
            <a:r>
              <a:rPr sz="1200" spc="-5" dirty="0">
                <a:latin typeface="Times New Roman"/>
                <a:cs typeface="Times New Roman"/>
              </a:rPr>
              <a:t>conducting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mode:</a:t>
            </a:r>
            <a:endParaRPr sz="1200">
              <a:latin typeface="Times New Roman"/>
              <a:cs typeface="Times New Roman"/>
            </a:endParaRPr>
          </a:p>
          <a:p>
            <a:pPr marL="710565" lvl="1" indent="-229235">
              <a:lnSpc>
                <a:spcPct val="100000"/>
              </a:lnSpc>
              <a:spcBef>
                <a:spcPts val="1140"/>
              </a:spcBef>
              <a:buAutoNum type="arabicPeriod"/>
              <a:tabLst>
                <a:tab pos="711200" algn="l"/>
              </a:tabLst>
            </a:pP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exceeding the </a:t>
            </a:r>
            <a:r>
              <a:rPr sz="1200" spc="-5" dirty="0">
                <a:latin typeface="Times New Roman"/>
                <a:cs typeface="Times New Roman"/>
              </a:rPr>
              <a:t>forward breakover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voltage.</a:t>
            </a:r>
            <a:endParaRPr sz="1200">
              <a:latin typeface="Times New Roman"/>
              <a:cs typeface="Times New Roman"/>
            </a:endParaRPr>
          </a:p>
          <a:p>
            <a:pPr marL="710565" lvl="1" indent="-229235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711200" algn="l"/>
              </a:tabLst>
            </a:pP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applying a </a:t>
            </a:r>
            <a:r>
              <a:rPr sz="1200" spc="-5" dirty="0">
                <a:latin typeface="Times New Roman"/>
                <a:cs typeface="Times New Roman"/>
              </a:rPr>
              <a:t>gate </a:t>
            </a:r>
            <a:r>
              <a:rPr sz="1200" dirty="0">
                <a:latin typeface="Times New Roman"/>
                <a:cs typeface="Times New Roman"/>
              </a:rPr>
              <a:t>pulse </a:t>
            </a:r>
            <a:r>
              <a:rPr sz="1200" spc="-5" dirty="0">
                <a:latin typeface="Times New Roman"/>
                <a:cs typeface="Times New Roman"/>
              </a:rPr>
              <a:t>between gate and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cathode.</a:t>
            </a:r>
            <a:endParaRPr sz="1200">
              <a:latin typeface="Times New Roman"/>
              <a:cs typeface="Times New Roman"/>
            </a:endParaRPr>
          </a:p>
          <a:p>
            <a:pPr marL="255270" marR="305435">
              <a:lnSpc>
                <a:spcPct val="110500"/>
              </a:lnSpc>
              <a:spcBef>
                <a:spcPts val="1000"/>
              </a:spcBef>
            </a:pPr>
            <a:r>
              <a:rPr sz="1200" spc="-5" dirty="0">
                <a:latin typeface="Times New Roman"/>
                <a:cs typeface="Times New Roman"/>
              </a:rPr>
              <a:t>During forward conduction </a:t>
            </a:r>
            <a:r>
              <a:rPr sz="1200" dirty="0">
                <a:latin typeface="Times New Roman"/>
                <a:cs typeface="Times New Roman"/>
              </a:rPr>
              <a:t>mode of </a:t>
            </a:r>
            <a:r>
              <a:rPr sz="1200" spc="-5" dirty="0">
                <a:latin typeface="Times New Roman"/>
                <a:cs typeface="Times New Roman"/>
              </a:rPr>
              <a:t>operation </a:t>
            </a:r>
            <a:r>
              <a:rPr sz="1200" dirty="0">
                <a:latin typeface="Times New Roman"/>
                <a:cs typeface="Times New Roman"/>
              </a:rPr>
              <a:t>thyristor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in on </a:t>
            </a:r>
            <a:r>
              <a:rPr sz="1200" spc="-5" dirty="0">
                <a:latin typeface="Times New Roman"/>
                <a:cs typeface="Times New Roman"/>
              </a:rPr>
              <a:t>state and behave </a:t>
            </a:r>
            <a:r>
              <a:rPr sz="1200" dirty="0">
                <a:latin typeface="Times New Roman"/>
                <a:cs typeface="Times New Roman"/>
              </a:rPr>
              <a:t>like a  </a:t>
            </a:r>
            <a:r>
              <a:rPr sz="1200" spc="-5" dirty="0">
                <a:latin typeface="Times New Roman"/>
                <a:cs typeface="Times New Roman"/>
              </a:rPr>
              <a:t>close switch. Voltage </a:t>
            </a:r>
            <a:r>
              <a:rPr sz="1200" dirty="0">
                <a:latin typeface="Times New Roman"/>
                <a:cs typeface="Times New Roman"/>
              </a:rPr>
              <a:t>drop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order </a:t>
            </a:r>
            <a:r>
              <a:rPr sz="1200" dirty="0">
                <a:latin typeface="Times New Roman"/>
                <a:cs typeface="Times New Roman"/>
              </a:rPr>
              <a:t>of 1 to 2mV. This small </a:t>
            </a:r>
            <a:r>
              <a:rPr sz="1200" spc="-5" dirty="0">
                <a:latin typeface="Times New Roman"/>
                <a:cs typeface="Times New Roman"/>
              </a:rPr>
              <a:t>voltage </a:t>
            </a:r>
            <a:r>
              <a:rPr sz="1200" dirty="0">
                <a:latin typeface="Times New Roman"/>
                <a:cs typeface="Times New Roman"/>
              </a:rPr>
              <a:t>drop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due to  ohmic drop </a:t>
            </a:r>
            <a:r>
              <a:rPr sz="1200" spc="-5" dirty="0">
                <a:latin typeface="Times New Roman"/>
                <a:cs typeface="Times New Roman"/>
              </a:rPr>
              <a:t>across </a:t>
            </a:r>
            <a:r>
              <a:rPr sz="1200" dirty="0">
                <a:latin typeface="Times New Roman"/>
                <a:cs typeface="Times New Roman"/>
              </a:rPr>
              <a:t>the four </a:t>
            </a:r>
            <a:r>
              <a:rPr sz="1200" spc="-5" dirty="0">
                <a:latin typeface="Times New Roman"/>
                <a:cs typeface="Times New Roman"/>
              </a:rPr>
              <a:t>layers </a:t>
            </a:r>
            <a:r>
              <a:rPr sz="1200" dirty="0">
                <a:latin typeface="Times New Roman"/>
                <a:cs typeface="Times New Roman"/>
              </a:rPr>
              <a:t>of 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device.</a:t>
            </a:r>
            <a:endParaRPr sz="1200">
              <a:latin typeface="Times New Roman"/>
              <a:cs typeface="Times New Roman"/>
            </a:endParaRPr>
          </a:p>
          <a:p>
            <a:pPr marL="255270">
              <a:lnSpc>
                <a:spcPct val="100000"/>
              </a:lnSpc>
              <a:spcBef>
                <a:spcPts val="1145"/>
              </a:spcBef>
            </a:pP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Different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turn ON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methods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SCR</a:t>
            </a:r>
            <a:endParaRPr sz="1400">
              <a:latin typeface="Times New Roman"/>
              <a:cs typeface="Times New Roman"/>
            </a:endParaRPr>
          </a:p>
          <a:p>
            <a:pPr marL="481965" indent="-228600">
              <a:lnSpc>
                <a:spcPct val="100000"/>
              </a:lnSpc>
              <a:spcBef>
                <a:spcPts val="1170"/>
              </a:spcBef>
              <a:buAutoNum type="arabicPeriod"/>
              <a:tabLst>
                <a:tab pos="482600" algn="l"/>
              </a:tabLst>
            </a:pPr>
            <a:r>
              <a:rPr sz="1200" spc="-5" dirty="0">
                <a:latin typeface="Times New Roman"/>
                <a:cs typeface="Times New Roman"/>
              </a:rPr>
              <a:t>Forward voltage </a:t>
            </a:r>
            <a:r>
              <a:rPr sz="1200" dirty="0">
                <a:latin typeface="Times New Roman"/>
                <a:cs typeface="Times New Roman"/>
              </a:rPr>
              <a:t>triggering</a:t>
            </a:r>
            <a:endParaRPr sz="1200">
              <a:latin typeface="Times New Roman"/>
              <a:cs typeface="Times New Roman"/>
            </a:endParaRPr>
          </a:p>
          <a:p>
            <a:pPr marL="481965" indent="-228600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482600" algn="l"/>
              </a:tabLst>
            </a:pPr>
            <a:r>
              <a:rPr sz="1200" spc="-5" dirty="0">
                <a:latin typeface="Times New Roman"/>
                <a:cs typeface="Times New Roman"/>
              </a:rPr>
              <a:t>Gate triggering</a:t>
            </a:r>
            <a:endParaRPr sz="1200">
              <a:latin typeface="Times New Roman"/>
              <a:cs typeface="Times New Roman"/>
            </a:endParaRPr>
          </a:p>
          <a:p>
            <a:pPr marL="481965" indent="-228600">
              <a:lnSpc>
                <a:spcPts val="1195"/>
              </a:lnSpc>
              <a:spcBef>
                <a:spcPts val="480"/>
              </a:spcBef>
              <a:buSzPct val="141176"/>
              <a:buFont typeface="Times New Roman"/>
              <a:buAutoNum type="arabicPeriod"/>
              <a:tabLst>
                <a:tab pos="482600" algn="l"/>
              </a:tabLst>
            </a:pPr>
            <a:r>
              <a:rPr sz="1275" spc="44" baseline="45751" dirty="0">
                <a:latin typeface="Cambria Math"/>
                <a:cs typeface="Cambria Math"/>
              </a:rPr>
              <a:t>𝑑𝑣</a:t>
            </a:r>
            <a:r>
              <a:rPr sz="1275" spc="202" baseline="45751" dirty="0">
                <a:latin typeface="Cambria Math"/>
                <a:cs typeface="Cambria Math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triggering</a:t>
            </a:r>
            <a:endParaRPr sz="1200">
              <a:latin typeface="Times New Roman"/>
              <a:cs typeface="Times New Roman"/>
            </a:endParaRPr>
          </a:p>
          <a:p>
            <a:pPr marL="488315">
              <a:lnSpc>
                <a:spcPts val="755"/>
              </a:lnSpc>
            </a:pPr>
            <a:r>
              <a:rPr sz="850" spc="40" dirty="0">
                <a:latin typeface="Cambria Math"/>
                <a:cs typeface="Cambria Math"/>
              </a:rPr>
              <a:t>𝑑𝑡</a:t>
            </a:r>
            <a:endParaRPr sz="850">
              <a:latin typeface="Cambria Math"/>
              <a:cs typeface="Cambria Math"/>
            </a:endParaRPr>
          </a:p>
          <a:p>
            <a:pPr marL="481965" indent="-228600">
              <a:lnSpc>
                <a:spcPts val="1420"/>
              </a:lnSpc>
              <a:buAutoNum type="arabicPeriod" startAt="4"/>
              <a:tabLst>
                <a:tab pos="482600" algn="l"/>
              </a:tabLst>
            </a:pPr>
            <a:r>
              <a:rPr sz="1200" spc="-5" dirty="0">
                <a:latin typeface="Times New Roman"/>
                <a:cs typeface="Times New Roman"/>
              </a:rPr>
              <a:t>Light triggering</a:t>
            </a:r>
            <a:endParaRPr sz="1200">
              <a:latin typeface="Times New Roman"/>
              <a:cs typeface="Times New Roman"/>
            </a:endParaRPr>
          </a:p>
          <a:p>
            <a:pPr marL="481965" indent="-228600">
              <a:lnSpc>
                <a:spcPct val="100000"/>
              </a:lnSpc>
              <a:spcBef>
                <a:spcPts val="145"/>
              </a:spcBef>
              <a:buAutoNum type="arabicPeriod" startAt="4"/>
              <a:tabLst>
                <a:tab pos="482600" algn="l"/>
              </a:tabLst>
            </a:pPr>
            <a:r>
              <a:rPr sz="1200" spc="-5" dirty="0">
                <a:latin typeface="Times New Roman"/>
                <a:cs typeface="Times New Roman"/>
              </a:rPr>
              <a:t>Temperature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triggering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1.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Forward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voltage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triggering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204" y="4085970"/>
            <a:ext cx="5909310" cy="5598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A forward voltage is </a:t>
            </a:r>
            <a:r>
              <a:rPr sz="1200" dirty="0">
                <a:latin typeface="Times New Roman"/>
                <a:cs typeface="Times New Roman"/>
              </a:rPr>
              <a:t>applied </a:t>
            </a:r>
            <a:r>
              <a:rPr sz="1200" spc="-5" dirty="0">
                <a:latin typeface="Times New Roman"/>
                <a:cs typeface="Times New Roman"/>
              </a:rPr>
              <a:t>between anode and </a:t>
            </a:r>
            <a:r>
              <a:rPr sz="1200" dirty="0">
                <a:latin typeface="Times New Roman"/>
                <a:cs typeface="Times New Roman"/>
              </a:rPr>
              <a:t>cathode </a:t>
            </a:r>
            <a:r>
              <a:rPr sz="1200" spc="-5" dirty="0">
                <a:latin typeface="Times New Roman"/>
                <a:cs typeface="Times New Roman"/>
              </a:rPr>
              <a:t>with gate circuit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open.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520065" indent="-228600">
              <a:lnSpc>
                <a:spcPct val="100000"/>
              </a:lnSpc>
              <a:buFont typeface="Symbol"/>
              <a:buChar char=""/>
              <a:tabLst>
                <a:tab pos="520065" algn="l"/>
                <a:tab pos="520700" algn="l"/>
              </a:tabLst>
            </a:pPr>
            <a:r>
              <a:rPr sz="1200" dirty="0">
                <a:latin typeface="Times New Roman"/>
                <a:cs typeface="Times New Roman"/>
              </a:rPr>
              <a:t>Junction </a:t>
            </a:r>
            <a:r>
              <a:rPr sz="1200" spc="-40" dirty="0">
                <a:latin typeface="Cambria Math"/>
                <a:cs typeface="Cambria Math"/>
              </a:rPr>
              <a:t>𝐽</a:t>
            </a:r>
            <a:r>
              <a:rPr sz="1275" spc="-60" baseline="-16339" dirty="0">
                <a:latin typeface="Cambria Math"/>
                <a:cs typeface="Cambria Math"/>
              </a:rPr>
              <a:t>1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spc="-30" dirty="0">
                <a:latin typeface="Cambria Math"/>
                <a:cs typeface="Cambria Math"/>
              </a:rPr>
              <a:t>𝐽</a:t>
            </a:r>
            <a:r>
              <a:rPr sz="1275" spc="-44" baseline="-16339" dirty="0">
                <a:latin typeface="Cambria Math"/>
                <a:cs typeface="Cambria Math"/>
              </a:rPr>
              <a:t>3 </a:t>
            </a:r>
            <a:r>
              <a:rPr sz="1200" spc="-5" dirty="0">
                <a:latin typeface="Times New Roman"/>
                <a:cs typeface="Times New Roman"/>
              </a:rPr>
              <a:t>is forward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biased.</a:t>
            </a:r>
            <a:endParaRPr sz="1200">
              <a:latin typeface="Times New Roman"/>
              <a:cs typeface="Times New Roman"/>
            </a:endParaRPr>
          </a:p>
          <a:p>
            <a:pPr marL="520065" indent="-228600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520065" algn="l"/>
                <a:tab pos="520700" algn="l"/>
              </a:tabLst>
            </a:pPr>
            <a:r>
              <a:rPr sz="1200" dirty="0">
                <a:latin typeface="Times New Roman"/>
                <a:cs typeface="Times New Roman"/>
              </a:rPr>
              <a:t>Juntion </a:t>
            </a:r>
            <a:r>
              <a:rPr sz="1200" spc="-30" dirty="0">
                <a:latin typeface="Cambria Math"/>
                <a:cs typeface="Cambria Math"/>
              </a:rPr>
              <a:t>𝐽</a:t>
            </a:r>
            <a:r>
              <a:rPr sz="1275" spc="-44" baseline="-16339" dirty="0">
                <a:latin typeface="Cambria Math"/>
                <a:cs typeface="Cambria Math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is reverse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biased.</a:t>
            </a:r>
            <a:endParaRPr sz="1200">
              <a:latin typeface="Times New Roman"/>
              <a:cs typeface="Times New Roman"/>
            </a:endParaRPr>
          </a:p>
          <a:p>
            <a:pPr marL="520065" indent="-228600">
              <a:lnSpc>
                <a:spcPct val="100000"/>
              </a:lnSpc>
              <a:spcBef>
                <a:spcPts val="254"/>
              </a:spcBef>
              <a:buFont typeface="Symbol"/>
              <a:buChar char=""/>
              <a:tabLst>
                <a:tab pos="520065" algn="l"/>
                <a:tab pos="520700" algn="l"/>
              </a:tabLst>
            </a:pP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anode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cathode voltage is increased </a:t>
            </a:r>
            <a:r>
              <a:rPr sz="1200" dirty="0">
                <a:latin typeface="Times New Roman"/>
                <a:cs typeface="Times New Roman"/>
              </a:rPr>
              <a:t>breakdown of the reverse biased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junction</a:t>
            </a:r>
            <a:endParaRPr sz="1200">
              <a:latin typeface="Times New Roman"/>
              <a:cs typeface="Times New Roman"/>
            </a:endParaRPr>
          </a:p>
          <a:p>
            <a:pPr marL="520065" marR="108585">
              <a:lnSpc>
                <a:spcPts val="1610"/>
              </a:lnSpc>
              <a:spcBef>
                <a:spcPts val="65"/>
              </a:spcBef>
            </a:pPr>
            <a:r>
              <a:rPr sz="1200" spc="-30" dirty="0">
                <a:latin typeface="Cambria Math"/>
                <a:cs typeface="Cambria Math"/>
              </a:rPr>
              <a:t>𝐽</a:t>
            </a:r>
            <a:r>
              <a:rPr sz="1275" spc="-44" baseline="-16339" dirty="0">
                <a:latin typeface="Cambria Math"/>
                <a:cs typeface="Cambria Math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occurs.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known </a:t>
            </a:r>
            <a:r>
              <a:rPr sz="1200" spc="-5" dirty="0">
                <a:latin typeface="Times New Roman"/>
                <a:cs typeface="Times New Roman"/>
              </a:rPr>
              <a:t>as avalanche breakdown 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voltage at which </a:t>
            </a:r>
            <a:r>
              <a:rPr sz="1200" dirty="0">
                <a:latin typeface="Times New Roman"/>
                <a:cs typeface="Times New Roman"/>
              </a:rPr>
              <a:t>this  </a:t>
            </a:r>
            <a:r>
              <a:rPr sz="1200" spc="-5" dirty="0">
                <a:latin typeface="Times New Roman"/>
                <a:cs typeface="Times New Roman"/>
              </a:rPr>
              <a:t>phenomena occurs is </a:t>
            </a:r>
            <a:r>
              <a:rPr sz="1200" dirty="0">
                <a:latin typeface="Times New Roman"/>
                <a:cs typeface="Times New Roman"/>
              </a:rPr>
              <a:t>called </a:t>
            </a:r>
            <a:r>
              <a:rPr sz="1200" spc="-5" dirty="0">
                <a:latin typeface="Times New Roman"/>
                <a:cs typeface="Times New Roman"/>
              </a:rPr>
              <a:t>forward breakover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voltage.</a:t>
            </a:r>
            <a:endParaRPr sz="1200">
              <a:latin typeface="Times New Roman"/>
              <a:cs typeface="Times New Roman"/>
            </a:endParaRPr>
          </a:p>
          <a:p>
            <a:pPr marL="520065" indent="-228600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520065" algn="l"/>
                <a:tab pos="520700" algn="l"/>
              </a:tabLst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conduction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current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continues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even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if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anode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cathode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voltage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reduces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below</a:t>
            </a:r>
            <a:endParaRPr sz="1200">
              <a:latin typeface="Times New Roman"/>
              <a:cs typeface="Times New Roman"/>
            </a:endParaRPr>
          </a:p>
          <a:p>
            <a:pPr marL="520065">
              <a:lnSpc>
                <a:spcPct val="100000"/>
              </a:lnSpc>
              <a:spcBef>
                <a:spcPts val="170"/>
              </a:spcBef>
            </a:pPr>
            <a:r>
              <a:rPr sz="1200" spc="-10" dirty="0">
                <a:latin typeface="Cambria Math"/>
                <a:cs typeface="Cambria Math"/>
              </a:rPr>
              <a:t>𝑉</a:t>
            </a:r>
            <a:r>
              <a:rPr sz="1275" spc="-15" baseline="-16339" dirty="0">
                <a:latin typeface="Cambria Math"/>
                <a:cs typeface="Cambria Math"/>
              </a:rPr>
              <a:t>𝐵𝑂</a:t>
            </a:r>
            <a:r>
              <a:rPr sz="1200" spc="-10" dirty="0">
                <a:latin typeface="Times New Roman"/>
                <a:cs typeface="Times New Roman"/>
              </a:rPr>
              <a:t>till </a:t>
            </a:r>
            <a:r>
              <a:rPr sz="1200" spc="-10" dirty="0">
                <a:latin typeface="Cambria Math"/>
                <a:cs typeface="Cambria Math"/>
              </a:rPr>
              <a:t>𝐼</a:t>
            </a:r>
            <a:r>
              <a:rPr sz="1275" spc="-15" baseline="-16339" dirty="0">
                <a:latin typeface="Cambria Math"/>
                <a:cs typeface="Cambria Math"/>
              </a:rPr>
              <a:t>𝑎 </a:t>
            </a:r>
            <a:r>
              <a:rPr sz="1200" spc="-5" dirty="0">
                <a:latin typeface="Times New Roman"/>
                <a:cs typeface="Times New Roman"/>
              </a:rPr>
              <a:t>will </a:t>
            </a:r>
            <a:r>
              <a:rPr sz="1200" dirty="0">
                <a:latin typeface="Times New Roman"/>
                <a:cs typeface="Times New Roman"/>
              </a:rPr>
              <a:t>not </a:t>
            </a:r>
            <a:r>
              <a:rPr sz="1200" spc="-5" dirty="0">
                <a:latin typeface="Times New Roman"/>
                <a:cs typeface="Times New Roman"/>
              </a:rPr>
              <a:t>go </a:t>
            </a:r>
            <a:r>
              <a:rPr sz="1200" spc="5" dirty="0">
                <a:latin typeface="Times New Roman"/>
                <a:cs typeface="Times New Roman"/>
              </a:rPr>
              <a:t>below</a:t>
            </a:r>
            <a:r>
              <a:rPr sz="1200" spc="5" dirty="0">
                <a:latin typeface="Cambria Math"/>
                <a:cs typeface="Cambria Math"/>
              </a:rPr>
              <a:t>𝐼</a:t>
            </a:r>
            <a:r>
              <a:rPr sz="1275" spc="7" baseline="-16339" dirty="0">
                <a:latin typeface="Cambria Math"/>
                <a:cs typeface="Cambria Math"/>
              </a:rPr>
              <a:t>ℎ</a:t>
            </a:r>
            <a:r>
              <a:rPr sz="1200" spc="5" dirty="0">
                <a:latin typeface="Times New Roman"/>
                <a:cs typeface="Times New Roman"/>
              </a:rPr>
              <a:t>. </a:t>
            </a:r>
            <a:r>
              <a:rPr sz="1200" spc="-5" dirty="0">
                <a:latin typeface="Times New Roman"/>
                <a:cs typeface="Times New Roman"/>
              </a:rPr>
              <a:t>Where </a:t>
            </a:r>
            <a:r>
              <a:rPr sz="1200" spc="-10" dirty="0">
                <a:latin typeface="Cambria Math"/>
                <a:cs typeface="Cambria Math"/>
              </a:rPr>
              <a:t>𝐼</a:t>
            </a:r>
            <a:r>
              <a:rPr sz="1275" spc="-15" baseline="-16339" dirty="0">
                <a:latin typeface="Cambria Math"/>
                <a:cs typeface="Cambria Math"/>
              </a:rPr>
              <a:t>ℎ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holding current for the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thyristor.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2.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Gate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triggering</a:t>
            </a:r>
            <a:endParaRPr sz="1200">
              <a:latin typeface="Times New Roman"/>
              <a:cs typeface="Times New Roman"/>
            </a:endParaRPr>
          </a:p>
          <a:p>
            <a:pPr marL="63500" marR="105410" algn="just">
              <a:lnSpc>
                <a:spcPct val="111200"/>
              </a:lnSpc>
              <a:spcBef>
                <a:spcPts val="969"/>
              </a:spcBef>
            </a:pP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simplest, </a:t>
            </a:r>
            <a:r>
              <a:rPr sz="1200" dirty="0">
                <a:latin typeface="Times New Roman"/>
                <a:cs typeface="Times New Roman"/>
              </a:rPr>
              <a:t>reliable </a:t>
            </a:r>
            <a:r>
              <a:rPr sz="1200" spc="-5" dirty="0">
                <a:latin typeface="Times New Roman"/>
                <a:cs typeface="Times New Roman"/>
              </a:rPr>
              <a:t>and efficient </a:t>
            </a:r>
            <a:r>
              <a:rPr sz="1200" dirty="0">
                <a:latin typeface="Times New Roman"/>
                <a:cs typeface="Times New Roman"/>
              </a:rPr>
              <a:t>method of firing the forward </a:t>
            </a:r>
            <a:r>
              <a:rPr sz="1200" spc="-5" dirty="0">
                <a:latin typeface="Times New Roman"/>
                <a:cs typeface="Times New Roman"/>
              </a:rPr>
              <a:t>biased SCRs. First  SCR is forward biased. Then </a:t>
            </a:r>
            <a:r>
              <a:rPr sz="1200" dirty="0">
                <a:latin typeface="Times New Roman"/>
                <a:cs typeface="Times New Roman"/>
              </a:rPr>
              <a:t>a positive </a:t>
            </a:r>
            <a:r>
              <a:rPr sz="1200" spc="-5" dirty="0">
                <a:latin typeface="Times New Roman"/>
                <a:cs typeface="Times New Roman"/>
              </a:rPr>
              <a:t>gate voltage is applied between gate and </a:t>
            </a:r>
            <a:r>
              <a:rPr sz="1200" dirty="0">
                <a:latin typeface="Times New Roman"/>
                <a:cs typeface="Times New Roman"/>
              </a:rPr>
              <a:t>cathode. </a:t>
            </a:r>
            <a:r>
              <a:rPr sz="1200" spc="-10" dirty="0">
                <a:latin typeface="Times New Roman"/>
                <a:cs typeface="Times New Roman"/>
              </a:rPr>
              <a:t>In  </a:t>
            </a:r>
            <a:r>
              <a:rPr sz="1200" spc="-5" dirty="0">
                <a:latin typeface="Times New Roman"/>
                <a:cs typeface="Times New Roman"/>
              </a:rPr>
              <a:t>practice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transition </a:t>
            </a:r>
            <a:r>
              <a:rPr sz="1200" dirty="0">
                <a:latin typeface="Times New Roman"/>
                <a:cs typeface="Times New Roman"/>
              </a:rPr>
              <a:t>from </a:t>
            </a:r>
            <a:r>
              <a:rPr sz="1200" spc="-5" dirty="0">
                <a:latin typeface="Times New Roman"/>
                <a:cs typeface="Times New Roman"/>
              </a:rPr>
              <a:t>OFF </a:t>
            </a:r>
            <a:r>
              <a:rPr sz="1200" dirty="0">
                <a:latin typeface="Times New Roman"/>
                <a:cs typeface="Times New Roman"/>
              </a:rPr>
              <a:t>state to </a:t>
            </a:r>
            <a:r>
              <a:rPr sz="1200" spc="-5" dirty="0">
                <a:latin typeface="Times New Roman"/>
                <a:cs typeface="Times New Roman"/>
              </a:rPr>
              <a:t>ON </a:t>
            </a:r>
            <a:r>
              <a:rPr sz="1200" dirty="0">
                <a:latin typeface="Times New Roman"/>
                <a:cs typeface="Times New Roman"/>
              </a:rPr>
              <a:t>state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exceeding </a:t>
            </a:r>
            <a:r>
              <a:rPr sz="1200" spc="-45" dirty="0">
                <a:latin typeface="Cambria Math"/>
                <a:cs typeface="Cambria Math"/>
              </a:rPr>
              <a:t>𝑉</a:t>
            </a:r>
            <a:r>
              <a:rPr sz="1275" spc="-67" baseline="-16339" dirty="0">
                <a:latin typeface="Cambria Math"/>
                <a:cs typeface="Cambria Math"/>
              </a:rPr>
              <a:t>𝐵𝑂 </a:t>
            </a:r>
            <a:r>
              <a:rPr sz="1200" spc="-5" dirty="0">
                <a:latin typeface="Times New Roman"/>
                <a:cs typeface="Times New Roman"/>
              </a:rPr>
              <a:t>is never employed as </a:t>
            </a:r>
            <a:r>
              <a:rPr sz="1200" dirty="0">
                <a:latin typeface="Times New Roman"/>
                <a:cs typeface="Times New Roman"/>
              </a:rPr>
              <a:t>it  may destroy the </a:t>
            </a:r>
            <a:r>
              <a:rPr sz="1200" spc="-5" dirty="0">
                <a:latin typeface="Times New Roman"/>
                <a:cs typeface="Times New Roman"/>
              </a:rPr>
              <a:t>device.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magnitude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15" dirty="0">
                <a:latin typeface="Cambria Math"/>
                <a:cs typeface="Cambria Math"/>
              </a:rPr>
              <a:t>𝑉</a:t>
            </a:r>
            <a:r>
              <a:rPr sz="1275" spc="-22" baseline="-16339" dirty="0">
                <a:latin typeface="Cambria Math"/>
                <a:cs typeface="Cambria Math"/>
              </a:rPr>
              <a:t>𝐵𝑂</a:t>
            </a:r>
            <a:r>
              <a:rPr sz="1200" spc="-15" dirty="0">
                <a:latin typeface="Cambria Math"/>
                <a:cs typeface="Cambria Math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so forward </a:t>
            </a:r>
            <a:r>
              <a:rPr sz="1200" dirty="0">
                <a:latin typeface="Times New Roman"/>
                <a:cs typeface="Times New Roman"/>
              </a:rPr>
              <a:t>breakover </a:t>
            </a:r>
            <a:r>
              <a:rPr sz="1200" spc="-5" dirty="0">
                <a:latin typeface="Times New Roman"/>
                <a:cs typeface="Times New Roman"/>
              </a:rPr>
              <a:t>voltage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taken as final  voltage </a:t>
            </a:r>
            <a:r>
              <a:rPr sz="1200" dirty="0">
                <a:latin typeface="Times New Roman"/>
                <a:cs typeface="Times New Roman"/>
              </a:rPr>
              <a:t>rating of the device during the </a:t>
            </a:r>
            <a:r>
              <a:rPr sz="1200" spc="-5" dirty="0">
                <a:latin typeface="Times New Roman"/>
                <a:cs typeface="Times New Roman"/>
              </a:rPr>
              <a:t>design </a:t>
            </a:r>
            <a:r>
              <a:rPr sz="1200" dirty="0">
                <a:latin typeface="Times New Roman"/>
                <a:cs typeface="Times New Roman"/>
              </a:rPr>
              <a:t>of SCR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application.</a:t>
            </a:r>
            <a:endParaRPr sz="1200">
              <a:latin typeface="Times New Roman"/>
              <a:cs typeface="Times New Roman"/>
            </a:endParaRPr>
          </a:p>
          <a:p>
            <a:pPr marL="63500" marR="104775" algn="just">
              <a:lnSpc>
                <a:spcPct val="111700"/>
              </a:lnSpc>
              <a:spcBef>
                <a:spcPts val="969"/>
              </a:spcBef>
            </a:pPr>
            <a:r>
              <a:rPr sz="1200" spc="-5" dirty="0">
                <a:latin typeface="Times New Roman"/>
                <a:cs typeface="Times New Roman"/>
              </a:rPr>
              <a:t>First </a:t>
            </a:r>
            <a:r>
              <a:rPr sz="1200" dirty="0">
                <a:latin typeface="Times New Roman"/>
                <a:cs typeface="Times New Roman"/>
              </a:rPr>
              <a:t>step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choose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thyristor </a:t>
            </a:r>
            <a:r>
              <a:rPr sz="1200" dirty="0">
                <a:latin typeface="Times New Roman"/>
                <a:cs typeface="Times New Roman"/>
              </a:rPr>
              <a:t>with forward </a:t>
            </a:r>
            <a:r>
              <a:rPr sz="1200" spc="-5" dirty="0">
                <a:latin typeface="Times New Roman"/>
                <a:cs typeface="Times New Roman"/>
              </a:rPr>
              <a:t>breakover voltage </a:t>
            </a:r>
            <a:r>
              <a:rPr sz="1200" dirty="0">
                <a:latin typeface="Times New Roman"/>
                <a:cs typeface="Times New Roman"/>
              </a:rPr>
              <a:t>(say 800V) </a:t>
            </a:r>
            <a:r>
              <a:rPr sz="1200" spc="-5" dirty="0">
                <a:latin typeface="Times New Roman"/>
                <a:cs typeface="Times New Roman"/>
              </a:rPr>
              <a:t>higher </a:t>
            </a:r>
            <a:r>
              <a:rPr sz="1200" dirty="0">
                <a:latin typeface="Times New Roman"/>
                <a:cs typeface="Times New Roman"/>
              </a:rPr>
              <a:t>than the  </a:t>
            </a:r>
            <a:r>
              <a:rPr sz="1200" spc="-5" dirty="0">
                <a:latin typeface="Times New Roman"/>
                <a:cs typeface="Times New Roman"/>
              </a:rPr>
              <a:t>normal </a:t>
            </a:r>
            <a:r>
              <a:rPr sz="1200" dirty="0">
                <a:latin typeface="Times New Roman"/>
                <a:cs typeface="Times New Roman"/>
              </a:rPr>
              <a:t>working </a:t>
            </a:r>
            <a:r>
              <a:rPr sz="1200" spc="-5" dirty="0">
                <a:latin typeface="Times New Roman"/>
                <a:cs typeface="Times New Roman"/>
              </a:rPr>
              <a:t>voltage. </a:t>
            </a:r>
            <a:r>
              <a:rPr sz="1200" dirty="0">
                <a:latin typeface="Times New Roman"/>
                <a:cs typeface="Times New Roman"/>
              </a:rPr>
              <a:t>The benefit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that the </a:t>
            </a:r>
            <a:r>
              <a:rPr sz="1200" spc="-5" dirty="0">
                <a:latin typeface="Times New Roman"/>
                <a:cs typeface="Times New Roman"/>
              </a:rPr>
              <a:t>thyristor </a:t>
            </a:r>
            <a:r>
              <a:rPr sz="1200" dirty="0">
                <a:latin typeface="Times New Roman"/>
                <a:cs typeface="Times New Roman"/>
              </a:rPr>
              <a:t>will be in blocking state with </a:t>
            </a:r>
            <a:r>
              <a:rPr sz="1200" spc="-5" dirty="0">
                <a:latin typeface="Times New Roman"/>
                <a:cs typeface="Times New Roman"/>
              </a:rPr>
              <a:t>normal  working </a:t>
            </a:r>
            <a:r>
              <a:rPr sz="1200" dirty="0">
                <a:latin typeface="Times New Roman"/>
                <a:cs typeface="Times New Roman"/>
              </a:rPr>
              <a:t>voltage </a:t>
            </a:r>
            <a:r>
              <a:rPr sz="1200" spc="-5" dirty="0">
                <a:latin typeface="Times New Roman"/>
                <a:cs typeface="Times New Roman"/>
              </a:rPr>
              <a:t>applied across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anode and </a:t>
            </a:r>
            <a:r>
              <a:rPr sz="1200" dirty="0">
                <a:latin typeface="Times New Roman"/>
                <a:cs typeface="Times New Roman"/>
              </a:rPr>
              <a:t>cathode with </a:t>
            </a:r>
            <a:r>
              <a:rPr sz="1200" spc="-5" dirty="0">
                <a:latin typeface="Times New Roman"/>
                <a:cs typeface="Times New Roman"/>
              </a:rPr>
              <a:t>gate </a:t>
            </a:r>
            <a:r>
              <a:rPr sz="1200" dirty="0">
                <a:latin typeface="Times New Roman"/>
                <a:cs typeface="Times New Roman"/>
              </a:rPr>
              <a:t>open. When </a:t>
            </a:r>
            <a:r>
              <a:rPr sz="1200" spc="-5" dirty="0">
                <a:latin typeface="Times New Roman"/>
                <a:cs typeface="Times New Roman"/>
              </a:rPr>
              <a:t>we </a:t>
            </a:r>
            <a:r>
              <a:rPr sz="1200" dirty="0">
                <a:latin typeface="Times New Roman"/>
                <a:cs typeface="Times New Roman"/>
              </a:rPr>
              <a:t>require the  turning </a:t>
            </a:r>
            <a:r>
              <a:rPr sz="1200" spc="-5" dirty="0">
                <a:latin typeface="Times New Roman"/>
                <a:cs typeface="Times New Roman"/>
              </a:rPr>
              <a:t>ON </a:t>
            </a:r>
            <a:r>
              <a:rPr sz="1200" dirty="0">
                <a:latin typeface="Times New Roman"/>
                <a:cs typeface="Times New Roman"/>
              </a:rPr>
              <a:t>of a </a:t>
            </a:r>
            <a:r>
              <a:rPr sz="1200" spc="-5" dirty="0">
                <a:latin typeface="Times New Roman"/>
                <a:cs typeface="Times New Roman"/>
              </a:rPr>
              <a:t>SCR </a:t>
            </a:r>
            <a:r>
              <a:rPr sz="1200" dirty="0">
                <a:latin typeface="Times New Roman"/>
                <a:cs typeface="Times New Roman"/>
              </a:rPr>
              <a:t>a positive </a:t>
            </a:r>
            <a:r>
              <a:rPr sz="1200" spc="-5" dirty="0">
                <a:latin typeface="Times New Roman"/>
                <a:cs typeface="Times New Roman"/>
              </a:rPr>
              <a:t>gate voltage between gate and cathode is applied. </a:t>
            </a:r>
            <a:r>
              <a:rPr sz="1200" dirty="0">
                <a:latin typeface="Times New Roman"/>
                <a:cs typeface="Times New Roman"/>
              </a:rPr>
              <a:t>The point  to be noted that cathode </a:t>
            </a:r>
            <a:r>
              <a:rPr sz="1200" spc="5" dirty="0">
                <a:latin typeface="Times New Roman"/>
                <a:cs typeface="Times New Roman"/>
              </a:rPr>
              <a:t>n- </a:t>
            </a:r>
            <a:r>
              <a:rPr sz="1200" spc="-5" dirty="0">
                <a:latin typeface="Times New Roman"/>
                <a:cs typeface="Times New Roman"/>
              </a:rPr>
              <a:t>layer is </a:t>
            </a:r>
            <a:r>
              <a:rPr sz="1200" dirty="0">
                <a:latin typeface="Times New Roman"/>
                <a:cs typeface="Times New Roman"/>
              </a:rPr>
              <a:t>heavily doped </a:t>
            </a:r>
            <a:r>
              <a:rPr sz="1200" spc="-5" dirty="0">
                <a:latin typeface="Times New Roman"/>
                <a:cs typeface="Times New Roman"/>
              </a:rPr>
              <a:t>as compared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gate </a:t>
            </a:r>
            <a:r>
              <a:rPr sz="1200" dirty="0">
                <a:latin typeface="Times New Roman"/>
                <a:cs typeface="Times New Roman"/>
              </a:rPr>
              <a:t>p-layer. </a:t>
            </a:r>
            <a:r>
              <a:rPr sz="1200" spc="-5" dirty="0">
                <a:latin typeface="Times New Roman"/>
                <a:cs typeface="Times New Roman"/>
              </a:rPr>
              <a:t>So when gate  </a:t>
            </a:r>
            <a:r>
              <a:rPr sz="1200" dirty="0">
                <a:latin typeface="Times New Roman"/>
                <a:cs typeface="Times New Roman"/>
              </a:rPr>
              <a:t>supply </a:t>
            </a:r>
            <a:r>
              <a:rPr sz="1200" spc="-5" dirty="0">
                <a:latin typeface="Times New Roman"/>
                <a:cs typeface="Times New Roman"/>
              </a:rPr>
              <a:t>is given between gate and cathode gate </a:t>
            </a:r>
            <a:r>
              <a:rPr sz="1200" dirty="0">
                <a:latin typeface="Times New Roman"/>
                <a:cs typeface="Times New Roman"/>
              </a:rPr>
              <a:t>p-layer </a:t>
            </a:r>
            <a:r>
              <a:rPr sz="1200" spc="-5" dirty="0">
                <a:latin typeface="Times New Roman"/>
                <a:cs typeface="Times New Roman"/>
              </a:rPr>
              <a:t>is flooded </a:t>
            </a:r>
            <a:r>
              <a:rPr sz="1200" dirty="0">
                <a:latin typeface="Times New Roman"/>
                <a:cs typeface="Times New Roman"/>
              </a:rPr>
              <a:t>with electron </a:t>
            </a:r>
            <a:r>
              <a:rPr sz="1200" spc="-5" dirty="0">
                <a:latin typeface="Times New Roman"/>
                <a:cs typeface="Times New Roman"/>
              </a:rPr>
              <a:t>from </a:t>
            </a:r>
            <a:r>
              <a:rPr sz="1200" dirty="0">
                <a:latin typeface="Times New Roman"/>
                <a:cs typeface="Times New Roman"/>
              </a:rPr>
              <a:t>cathode  </a:t>
            </a:r>
            <a:r>
              <a:rPr sz="1200" spc="-5" dirty="0">
                <a:latin typeface="Times New Roman"/>
                <a:cs typeface="Times New Roman"/>
              </a:rPr>
              <a:t>n-layer. Now </a:t>
            </a:r>
            <a:r>
              <a:rPr sz="1200" dirty="0">
                <a:latin typeface="Times New Roman"/>
                <a:cs typeface="Times New Roman"/>
              </a:rPr>
              <a:t>the thyristor </a:t>
            </a:r>
            <a:r>
              <a:rPr sz="1200" spc="-5" dirty="0">
                <a:latin typeface="Times New Roman"/>
                <a:cs typeface="Times New Roman"/>
              </a:rPr>
              <a:t>is forward biased, so </a:t>
            </a:r>
            <a:r>
              <a:rPr sz="1200" dirty="0">
                <a:latin typeface="Times New Roman"/>
                <a:cs typeface="Times New Roman"/>
              </a:rPr>
              <a:t>some of these </a:t>
            </a:r>
            <a:r>
              <a:rPr sz="1200" spc="-5" dirty="0">
                <a:latin typeface="Times New Roman"/>
                <a:cs typeface="Times New Roman"/>
              </a:rPr>
              <a:t>electron </a:t>
            </a:r>
            <a:r>
              <a:rPr sz="1200" dirty="0">
                <a:latin typeface="Times New Roman"/>
                <a:cs typeface="Times New Roman"/>
              </a:rPr>
              <a:t>reach junction </a:t>
            </a:r>
            <a:r>
              <a:rPr sz="1200" spc="-30" dirty="0">
                <a:latin typeface="Cambria Math"/>
                <a:cs typeface="Cambria Math"/>
              </a:rPr>
              <a:t>𝐽</a:t>
            </a:r>
            <a:r>
              <a:rPr sz="1275" spc="-44" baseline="-16339" dirty="0">
                <a:latin typeface="Cambria Math"/>
                <a:cs typeface="Cambria Math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.As </a:t>
            </a:r>
            <a:r>
              <a:rPr sz="1200" dirty="0">
                <a:latin typeface="Times New Roman"/>
                <a:cs typeface="Times New Roman"/>
              </a:rPr>
              <a:t>a  </a:t>
            </a:r>
            <a:r>
              <a:rPr sz="1200" spc="-5" dirty="0">
                <a:latin typeface="Times New Roman"/>
                <a:cs typeface="Times New Roman"/>
              </a:rPr>
              <a:t>result </a:t>
            </a:r>
            <a:r>
              <a:rPr sz="1200" dirty="0">
                <a:latin typeface="Times New Roman"/>
                <a:cs typeface="Times New Roman"/>
              </a:rPr>
              <a:t>width of </a:t>
            </a:r>
            <a:r>
              <a:rPr sz="1200" spc="-30" dirty="0">
                <a:latin typeface="Cambria Math"/>
                <a:cs typeface="Cambria Math"/>
              </a:rPr>
              <a:t>𝐽</a:t>
            </a:r>
            <a:r>
              <a:rPr sz="1275" spc="-44" baseline="-16339" dirty="0">
                <a:latin typeface="Cambria Math"/>
                <a:cs typeface="Cambria Math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breaks </a:t>
            </a:r>
            <a:r>
              <a:rPr sz="1200" dirty="0">
                <a:latin typeface="Times New Roman"/>
                <a:cs typeface="Times New Roman"/>
              </a:rPr>
              <a:t>down or </a:t>
            </a:r>
            <a:r>
              <a:rPr sz="1200" spc="-5" dirty="0">
                <a:latin typeface="Times New Roman"/>
                <a:cs typeface="Times New Roman"/>
              </a:rPr>
              <a:t>conduction at </a:t>
            </a:r>
            <a:r>
              <a:rPr sz="1200" spc="-30" dirty="0">
                <a:latin typeface="Cambria Math"/>
                <a:cs typeface="Cambria Math"/>
              </a:rPr>
              <a:t>𝐽</a:t>
            </a:r>
            <a:r>
              <a:rPr sz="1275" spc="-44" baseline="-16339" dirty="0">
                <a:latin typeface="Cambria Math"/>
                <a:cs typeface="Cambria Math"/>
              </a:rPr>
              <a:t>2 </a:t>
            </a:r>
            <a:r>
              <a:rPr sz="1200" dirty="0">
                <a:latin typeface="Times New Roman"/>
                <a:cs typeface="Times New Roman"/>
              </a:rPr>
              <a:t>occur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voltage </a:t>
            </a:r>
            <a:r>
              <a:rPr sz="1400" dirty="0">
                <a:latin typeface="Calibri"/>
                <a:cs typeface="Calibri"/>
              </a:rPr>
              <a:t>less than </a:t>
            </a:r>
            <a:r>
              <a:rPr sz="1400" spc="-55" dirty="0">
                <a:latin typeface="Cambria Math"/>
                <a:cs typeface="Cambria Math"/>
              </a:rPr>
              <a:t>𝑉</a:t>
            </a:r>
            <a:r>
              <a:rPr sz="1500" spc="-82" baseline="-16666" dirty="0">
                <a:latin typeface="Cambria Math"/>
                <a:cs typeface="Cambria Math"/>
              </a:rPr>
              <a:t>𝐵𝑂 </a:t>
            </a:r>
            <a:r>
              <a:rPr sz="1400" dirty="0">
                <a:latin typeface="Calibri"/>
                <a:cs typeface="Calibri"/>
              </a:rPr>
              <a:t>.</a:t>
            </a:r>
            <a:r>
              <a:rPr sz="1200" dirty="0">
                <a:latin typeface="Times New Roman"/>
                <a:cs typeface="Times New Roman"/>
              </a:rPr>
              <a:t>As </a:t>
            </a:r>
            <a:r>
              <a:rPr sz="1200" spc="-40" dirty="0">
                <a:latin typeface="Cambria Math"/>
                <a:cs typeface="Cambria Math"/>
              </a:rPr>
              <a:t>𝐼</a:t>
            </a:r>
            <a:r>
              <a:rPr sz="1275" spc="-60" baseline="-16339" dirty="0">
                <a:latin typeface="Cambria Math"/>
                <a:cs typeface="Cambria Math"/>
              </a:rPr>
              <a:t>𝑔  </a:t>
            </a:r>
            <a:r>
              <a:rPr sz="1200" spc="-5" dirty="0">
                <a:latin typeface="Times New Roman"/>
                <a:cs typeface="Times New Roman"/>
              </a:rPr>
              <a:t>increases </a:t>
            </a:r>
            <a:r>
              <a:rPr sz="1200" spc="-45" dirty="0">
                <a:latin typeface="Cambria Math"/>
                <a:cs typeface="Cambria Math"/>
              </a:rPr>
              <a:t>𝑉</a:t>
            </a:r>
            <a:r>
              <a:rPr sz="1275" spc="-67" baseline="-16339" dirty="0">
                <a:latin typeface="Cambria Math"/>
                <a:cs typeface="Cambria Math"/>
              </a:rPr>
              <a:t>𝐵𝑂 </a:t>
            </a:r>
            <a:r>
              <a:rPr sz="1200" spc="-5" dirty="0">
                <a:latin typeface="Times New Roman"/>
                <a:cs typeface="Times New Roman"/>
              </a:rPr>
              <a:t>reduces </a:t>
            </a:r>
            <a:r>
              <a:rPr sz="1200" dirty="0">
                <a:latin typeface="Times New Roman"/>
                <a:cs typeface="Times New Roman"/>
              </a:rPr>
              <a:t>which </a:t>
            </a:r>
            <a:r>
              <a:rPr sz="1200" spc="-5" dirty="0">
                <a:latin typeface="Times New Roman"/>
                <a:cs typeface="Times New Roman"/>
              </a:rPr>
              <a:t>decreases </a:t>
            </a:r>
            <a:r>
              <a:rPr sz="1200" dirty="0">
                <a:latin typeface="Times New Roman"/>
                <a:cs typeface="Times New Roman"/>
              </a:rPr>
              <a:t>then turn </a:t>
            </a:r>
            <a:r>
              <a:rPr sz="1200" spc="-5" dirty="0">
                <a:latin typeface="Times New Roman"/>
                <a:cs typeface="Times New Roman"/>
              </a:rPr>
              <a:t>ON </a:t>
            </a:r>
            <a:r>
              <a:rPr sz="1200" dirty="0">
                <a:latin typeface="Times New Roman"/>
                <a:cs typeface="Times New Roman"/>
              </a:rPr>
              <a:t>time. </a:t>
            </a:r>
            <a:r>
              <a:rPr sz="1200" spc="-5" dirty="0">
                <a:latin typeface="Times New Roman"/>
                <a:cs typeface="Times New Roman"/>
              </a:rPr>
              <a:t>Another important </a:t>
            </a:r>
            <a:r>
              <a:rPr sz="1200" dirty="0">
                <a:latin typeface="Times New Roman"/>
                <a:cs typeface="Times New Roman"/>
              </a:rPr>
              <a:t>point </a:t>
            </a:r>
            <a:r>
              <a:rPr sz="1200" spc="-10" dirty="0">
                <a:latin typeface="Times New Roman"/>
                <a:cs typeface="Times New Roman"/>
              </a:rPr>
              <a:t>is  </a:t>
            </a:r>
            <a:r>
              <a:rPr sz="1200" spc="-5" dirty="0">
                <a:latin typeface="Times New Roman"/>
                <a:cs typeface="Times New Roman"/>
              </a:rPr>
              <a:t>duration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which </a:t>
            </a:r>
            <a:r>
              <a:rPr sz="1200" dirty="0">
                <a:latin typeface="Times New Roman"/>
                <a:cs typeface="Times New Roman"/>
              </a:rPr>
              <a:t>the gate </a:t>
            </a:r>
            <a:r>
              <a:rPr sz="1200" spc="-5" dirty="0">
                <a:latin typeface="Times New Roman"/>
                <a:cs typeface="Times New Roman"/>
              </a:rPr>
              <a:t>current is applied </a:t>
            </a:r>
            <a:r>
              <a:rPr sz="1200" dirty="0">
                <a:latin typeface="Times New Roman"/>
                <a:cs typeface="Times New Roman"/>
              </a:rPr>
              <a:t>should be more then turn </a:t>
            </a:r>
            <a:r>
              <a:rPr sz="1200" spc="-5" dirty="0">
                <a:latin typeface="Times New Roman"/>
                <a:cs typeface="Times New Roman"/>
              </a:rPr>
              <a:t>ON </a:t>
            </a:r>
            <a:r>
              <a:rPr sz="1200" dirty="0">
                <a:latin typeface="Times New Roman"/>
                <a:cs typeface="Times New Roman"/>
              </a:rPr>
              <a:t>time. This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means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6800" y="971549"/>
            <a:ext cx="2114550" cy="2762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69441"/>
            <a:ext cx="5753735" cy="1414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that if the </a:t>
            </a:r>
            <a:r>
              <a:rPr sz="1200" spc="-5" dirty="0">
                <a:latin typeface="Times New Roman"/>
                <a:cs typeface="Times New Roman"/>
              </a:rPr>
              <a:t>gate current is reduced </a:t>
            </a:r>
            <a:r>
              <a:rPr sz="1200" dirty="0">
                <a:latin typeface="Times New Roman"/>
                <a:cs typeface="Times New Roman"/>
              </a:rPr>
              <a:t>to zero before the </a:t>
            </a:r>
            <a:r>
              <a:rPr sz="1200" spc="-5" dirty="0">
                <a:latin typeface="Times New Roman"/>
                <a:cs typeface="Times New Roman"/>
              </a:rPr>
              <a:t>anode current reaches </a:t>
            </a:r>
            <a:r>
              <a:rPr sz="1200" dirty="0">
                <a:latin typeface="Times New Roman"/>
                <a:cs typeface="Times New Roman"/>
              </a:rPr>
              <a:t>a minimum </a:t>
            </a:r>
            <a:r>
              <a:rPr sz="1200" spc="-5" dirty="0">
                <a:latin typeface="Times New Roman"/>
                <a:cs typeface="Times New Roman"/>
              </a:rPr>
              <a:t>value  known as </a:t>
            </a:r>
            <a:r>
              <a:rPr sz="1200" dirty="0">
                <a:latin typeface="Times New Roman"/>
                <a:cs typeface="Times New Roman"/>
              </a:rPr>
              <a:t>holding </a:t>
            </a:r>
            <a:r>
              <a:rPr sz="1200" spc="-5" dirty="0">
                <a:latin typeface="Times New Roman"/>
                <a:cs typeface="Times New Roman"/>
              </a:rPr>
              <a:t>current, </a:t>
            </a:r>
            <a:r>
              <a:rPr sz="1200" dirty="0">
                <a:latin typeface="Times New Roman"/>
                <a:cs typeface="Times New Roman"/>
              </a:rPr>
              <a:t>SCR </a:t>
            </a:r>
            <a:r>
              <a:rPr sz="1200" spc="-5" dirty="0">
                <a:latin typeface="Times New Roman"/>
                <a:cs typeface="Times New Roman"/>
              </a:rPr>
              <a:t>can’t turn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ON.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this process </a:t>
            </a:r>
            <a:r>
              <a:rPr sz="1200" dirty="0">
                <a:latin typeface="Times New Roman"/>
                <a:cs typeface="Times New Roman"/>
              </a:rPr>
              <a:t>power </a:t>
            </a:r>
            <a:r>
              <a:rPr sz="1200" spc="-5" dirty="0">
                <a:latin typeface="Times New Roman"/>
                <a:cs typeface="Times New Roman"/>
              </a:rPr>
              <a:t>loss is less and also low applied voltage is required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triggering.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1200" b="1" dirty="0">
                <a:latin typeface="Times New Roman"/>
                <a:cs typeface="Times New Roman"/>
              </a:rPr>
              <a:t>3.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dv/dt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triggering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turning ON </a:t>
            </a:r>
            <a:r>
              <a:rPr sz="1200" dirty="0">
                <a:latin typeface="Times New Roman"/>
                <a:cs typeface="Times New Roman"/>
              </a:rPr>
              <a:t>method but it may </a:t>
            </a:r>
            <a:r>
              <a:rPr sz="1200" spc="-5" dirty="0">
                <a:latin typeface="Times New Roman"/>
                <a:cs typeface="Times New Roman"/>
              </a:rPr>
              <a:t>lead </a:t>
            </a:r>
            <a:r>
              <a:rPr sz="1200" dirty="0">
                <a:latin typeface="Times New Roman"/>
                <a:cs typeface="Times New Roman"/>
              </a:rPr>
              <a:t>to destruction of </a:t>
            </a:r>
            <a:r>
              <a:rPr sz="1200" spc="-5" dirty="0">
                <a:latin typeface="Times New Roman"/>
                <a:cs typeface="Times New Roman"/>
              </a:rPr>
              <a:t>SCR and so it </a:t>
            </a:r>
            <a:r>
              <a:rPr sz="1200" dirty="0">
                <a:latin typeface="Times New Roman"/>
                <a:cs typeface="Times New Roman"/>
              </a:rPr>
              <a:t>must be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avoided.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604" y="5204586"/>
            <a:ext cx="5807075" cy="1047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117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When </a:t>
            </a:r>
            <a:r>
              <a:rPr sz="1200" spc="-5" dirty="0">
                <a:latin typeface="Times New Roman"/>
                <a:cs typeface="Times New Roman"/>
              </a:rPr>
              <a:t>SCR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forward biased, </a:t>
            </a:r>
            <a:r>
              <a:rPr sz="1200" dirty="0">
                <a:latin typeface="Times New Roman"/>
                <a:cs typeface="Times New Roman"/>
              </a:rPr>
              <a:t>junction </a:t>
            </a:r>
            <a:r>
              <a:rPr sz="1200" spc="-40" dirty="0">
                <a:latin typeface="Cambria Math"/>
                <a:cs typeface="Cambria Math"/>
              </a:rPr>
              <a:t>𝐽</a:t>
            </a:r>
            <a:r>
              <a:rPr sz="1275" spc="-60" baseline="-16339" dirty="0">
                <a:latin typeface="Cambria Math"/>
                <a:cs typeface="Cambria Math"/>
              </a:rPr>
              <a:t>1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spc="-30" dirty="0">
                <a:latin typeface="Cambria Math"/>
                <a:cs typeface="Cambria Math"/>
              </a:rPr>
              <a:t>𝐽</a:t>
            </a:r>
            <a:r>
              <a:rPr sz="1275" spc="-44" baseline="-16339" dirty="0">
                <a:latin typeface="Cambria Math"/>
                <a:cs typeface="Cambria Math"/>
              </a:rPr>
              <a:t>3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forward </a:t>
            </a:r>
            <a:r>
              <a:rPr sz="1200" spc="-5" dirty="0">
                <a:latin typeface="Times New Roman"/>
                <a:cs typeface="Times New Roman"/>
              </a:rPr>
              <a:t>biased and </a:t>
            </a:r>
            <a:r>
              <a:rPr sz="1200" dirty="0">
                <a:latin typeface="Times New Roman"/>
                <a:cs typeface="Times New Roman"/>
              </a:rPr>
              <a:t>junction </a:t>
            </a:r>
            <a:r>
              <a:rPr sz="1200" spc="-30" dirty="0">
                <a:latin typeface="Cambria Math"/>
                <a:cs typeface="Cambria Math"/>
              </a:rPr>
              <a:t>𝐽</a:t>
            </a:r>
            <a:r>
              <a:rPr sz="1275" spc="-44" baseline="-16339" dirty="0">
                <a:latin typeface="Cambria Math"/>
                <a:cs typeface="Cambria Math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is  reversed biased so </a:t>
            </a:r>
            <a:r>
              <a:rPr sz="120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behaves as </a:t>
            </a:r>
            <a:r>
              <a:rPr sz="1200" dirty="0">
                <a:latin typeface="Times New Roman"/>
                <a:cs typeface="Times New Roman"/>
              </a:rPr>
              <a:t>if </a:t>
            </a:r>
            <a:r>
              <a:rPr sz="1200" spc="-5" dirty="0">
                <a:latin typeface="Times New Roman"/>
                <a:cs typeface="Times New Roman"/>
              </a:rPr>
              <a:t>an insulator is place between two </a:t>
            </a:r>
            <a:r>
              <a:rPr sz="1200" dirty="0">
                <a:latin typeface="Times New Roman"/>
                <a:cs typeface="Times New Roman"/>
              </a:rPr>
              <a:t>conducting </a:t>
            </a:r>
            <a:r>
              <a:rPr sz="1200" spc="-5" dirty="0">
                <a:latin typeface="Times New Roman"/>
                <a:cs typeface="Times New Roman"/>
              </a:rPr>
              <a:t>plate. Here </a:t>
            </a:r>
            <a:r>
              <a:rPr sz="1200" spc="-40" dirty="0">
                <a:latin typeface="Cambria Math"/>
                <a:cs typeface="Cambria Math"/>
              </a:rPr>
              <a:t>𝐽</a:t>
            </a:r>
            <a:r>
              <a:rPr sz="1275" spc="-60" baseline="-16339" dirty="0">
                <a:latin typeface="Cambria Math"/>
                <a:cs typeface="Cambria Math"/>
              </a:rPr>
              <a:t>1 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spc="-30" dirty="0">
                <a:latin typeface="Cambria Math"/>
                <a:cs typeface="Cambria Math"/>
              </a:rPr>
              <a:t>𝐽</a:t>
            </a:r>
            <a:r>
              <a:rPr sz="1275" spc="-44" baseline="-16339" dirty="0">
                <a:latin typeface="Cambria Math"/>
                <a:cs typeface="Cambria Math"/>
              </a:rPr>
              <a:t>3 </a:t>
            </a:r>
            <a:r>
              <a:rPr sz="1200" spc="-5" dirty="0">
                <a:latin typeface="Times New Roman"/>
                <a:cs typeface="Times New Roman"/>
              </a:rPr>
              <a:t>acts as </a:t>
            </a:r>
            <a:r>
              <a:rPr sz="1200" dirty="0">
                <a:latin typeface="Times New Roman"/>
                <a:cs typeface="Times New Roman"/>
              </a:rPr>
              <a:t>a conducting plate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spc="-30" dirty="0">
                <a:latin typeface="Cambria Math"/>
                <a:cs typeface="Cambria Math"/>
              </a:rPr>
              <a:t>𝐽</a:t>
            </a:r>
            <a:r>
              <a:rPr sz="1275" spc="-44" baseline="-16339" dirty="0">
                <a:latin typeface="Cambria Math"/>
                <a:cs typeface="Cambria Math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acts as an insulator. </a:t>
            </a:r>
            <a:r>
              <a:rPr sz="1200" spc="-30" dirty="0">
                <a:latin typeface="Cambria Math"/>
                <a:cs typeface="Cambria Math"/>
              </a:rPr>
              <a:t>𝐽</a:t>
            </a:r>
            <a:r>
              <a:rPr sz="1275" spc="-44" baseline="-16339" dirty="0">
                <a:latin typeface="Cambria Math"/>
                <a:cs typeface="Cambria Math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known </a:t>
            </a:r>
            <a:r>
              <a:rPr sz="1200" spc="-5" dirty="0">
                <a:latin typeface="Times New Roman"/>
                <a:cs typeface="Times New Roman"/>
              </a:rPr>
              <a:t>as junction capacitor.  So </a:t>
            </a:r>
            <a:r>
              <a:rPr sz="1200" dirty="0">
                <a:latin typeface="Times New Roman"/>
                <a:cs typeface="Times New Roman"/>
              </a:rPr>
              <a:t>if </a:t>
            </a:r>
            <a:r>
              <a:rPr sz="1200" spc="-5" dirty="0">
                <a:latin typeface="Times New Roman"/>
                <a:cs typeface="Times New Roman"/>
              </a:rPr>
              <a:t>we increase </a:t>
            </a:r>
            <a:r>
              <a:rPr sz="1200" dirty="0">
                <a:latin typeface="Times New Roman"/>
                <a:cs typeface="Times New Roman"/>
              </a:rPr>
              <a:t>the rate of </a:t>
            </a:r>
            <a:r>
              <a:rPr sz="1200" spc="-5" dirty="0">
                <a:latin typeface="Times New Roman"/>
                <a:cs typeface="Times New Roman"/>
              </a:rPr>
              <a:t>change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forward </a:t>
            </a:r>
            <a:r>
              <a:rPr sz="1200" dirty="0">
                <a:latin typeface="Times New Roman"/>
                <a:cs typeface="Times New Roman"/>
              </a:rPr>
              <a:t>voltage </a:t>
            </a:r>
            <a:r>
              <a:rPr sz="1200" spc="-5" dirty="0">
                <a:latin typeface="Times New Roman"/>
                <a:cs typeface="Times New Roman"/>
              </a:rPr>
              <a:t>instead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increasing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magnitude </a:t>
            </a:r>
            <a:r>
              <a:rPr sz="1200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voltage. </a:t>
            </a:r>
            <a:r>
              <a:rPr sz="1200" dirty="0">
                <a:latin typeface="Times New Roman"/>
                <a:cs typeface="Times New Roman"/>
              </a:rPr>
              <a:t>Junction </a:t>
            </a:r>
            <a:r>
              <a:rPr sz="1200" spc="-30" dirty="0">
                <a:latin typeface="Cambria Math"/>
                <a:cs typeface="Cambria Math"/>
              </a:rPr>
              <a:t>𝐽</a:t>
            </a:r>
            <a:r>
              <a:rPr sz="1275" spc="-44" baseline="-16339" dirty="0">
                <a:latin typeface="Cambria Math"/>
                <a:cs typeface="Cambria Math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breaks and starts conducting. A high </a:t>
            </a:r>
            <a:r>
              <a:rPr sz="1200" dirty="0">
                <a:latin typeface="Times New Roman"/>
                <a:cs typeface="Times New Roman"/>
              </a:rPr>
              <a:t>value of </a:t>
            </a:r>
            <a:r>
              <a:rPr sz="1200" spc="-5" dirty="0">
                <a:latin typeface="Times New Roman"/>
                <a:cs typeface="Times New Roman"/>
              </a:rPr>
              <a:t>changing current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may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27957" y="6411848"/>
            <a:ext cx="14160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80" dirty="0">
                <a:latin typeface="Cambria Math"/>
                <a:cs typeface="Cambria Math"/>
              </a:rPr>
              <a:t>𝑑</a:t>
            </a:r>
            <a:r>
              <a:rPr sz="850" spc="95" dirty="0">
                <a:latin typeface="Cambria Math"/>
                <a:cs typeface="Cambria Math"/>
              </a:rPr>
              <a:t>𝑡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4560" y="6413118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>
                <a:moveTo>
                  <a:pt x="0" y="0"/>
                </a:moveTo>
                <a:lnTo>
                  <a:pt x="132587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6604" y="6291452"/>
            <a:ext cx="3566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damage </a:t>
            </a:r>
            <a:r>
              <a:rPr sz="1200" dirty="0">
                <a:latin typeface="Times New Roman"/>
                <a:cs typeface="Times New Roman"/>
              </a:rPr>
              <a:t>the SCR. </a:t>
            </a:r>
            <a:r>
              <a:rPr sz="1200" spc="-5" dirty="0">
                <a:latin typeface="Times New Roman"/>
                <a:cs typeface="Times New Roman"/>
              </a:rPr>
              <a:t>So SCR </a:t>
            </a:r>
            <a:r>
              <a:rPr sz="1200" dirty="0">
                <a:latin typeface="Times New Roman"/>
                <a:cs typeface="Times New Roman"/>
              </a:rPr>
              <a:t>may be </a:t>
            </a:r>
            <a:r>
              <a:rPr sz="1200" spc="-5" dirty="0">
                <a:latin typeface="Times New Roman"/>
                <a:cs typeface="Times New Roman"/>
              </a:rPr>
              <a:t>protected </a:t>
            </a:r>
            <a:r>
              <a:rPr sz="1200" dirty="0">
                <a:latin typeface="Times New Roman"/>
                <a:cs typeface="Times New Roman"/>
              </a:rPr>
              <a:t>from </a:t>
            </a:r>
            <a:r>
              <a:rPr sz="1200" spc="10" dirty="0">
                <a:latin typeface="Times New Roman"/>
                <a:cs typeface="Times New Roman"/>
              </a:rPr>
              <a:t>high</a:t>
            </a:r>
            <a:r>
              <a:rPr sz="1275" spc="15" baseline="45751" dirty="0">
                <a:latin typeface="Cambria Math"/>
                <a:cs typeface="Cambria Math"/>
              </a:rPr>
              <a:t>𝑑𝑣</a:t>
            </a:r>
            <a:r>
              <a:rPr sz="1200" spc="1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46475" y="6667880"/>
            <a:ext cx="463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mbria Math"/>
                <a:cs typeface="Cambria Math"/>
              </a:rPr>
              <a:t>𝑞 =</a:t>
            </a:r>
            <a:r>
              <a:rPr sz="1200" spc="75" dirty="0">
                <a:latin typeface="Cambria Math"/>
                <a:cs typeface="Cambria Math"/>
              </a:rPr>
              <a:t> </a:t>
            </a:r>
            <a:r>
              <a:rPr sz="1200" dirty="0">
                <a:latin typeface="Cambria Math"/>
                <a:cs typeface="Cambria Math"/>
              </a:rPr>
              <a:t>𝑐𝑣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8751" y="7099172"/>
            <a:ext cx="83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mbria Math"/>
                <a:cs typeface="Cambria Math"/>
              </a:rPr>
              <a:t>𝐼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17519" y="7173848"/>
            <a:ext cx="9334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105" dirty="0">
                <a:latin typeface="Cambria Math"/>
                <a:cs typeface="Cambria Math"/>
              </a:rPr>
              <a:t>𝑎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10990" y="6983348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aseline="-41666" dirty="0">
                <a:latin typeface="Cambria Math"/>
                <a:cs typeface="Cambria Math"/>
              </a:rPr>
              <a:t>= 𝑐</a:t>
            </a:r>
            <a:r>
              <a:rPr sz="1800" spc="-44" baseline="-41666" dirty="0">
                <a:latin typeface="Cambria Math"/>
                <a:cs typeface="Cambria Math"/>
              </a:rPr>
              <a:t> </a:t>
            </a:r>
            <a:r>
              <a:rPr sz="1200" dirty="0">
                <a:latin typeface="Cambria Math"/>
                <a:cs typeface="Cambria Math"/>
              </a:rPr>
              <a:t>𝑑𝑣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03090" y="7201280"/>
            <a:ext cx="173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mbria Math"/>
                <a:cs typeface="Cambria Math"/>
              </a:rPr>
              <a:t>𝑑𝑡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05122" y="7220838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5260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86683" y="7673720"/>
            <a:ext cx="9334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105" dirty="0">
                <a:latin typeface="Cambria Math"/>
                <a:cs typeface="Cambria Math"/>
              </a:rPr>
              <a:t>𝑎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12515" y="7483220"/>
            <a:ext cx="561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aseline="-41666" dirty="0">
                <a:latin typeface="Cambria Math"/>
                <a:cs typeface="Cambria Math"/>
              </a:rPr>
              <a:t>𝐼 𝛼</a:t>
            </a:r>
            <a:r>
              <a:rPr sz="1800" spc="232" baseline="-41666" dirty="0">
                <a:latin typeface="Cambria Math"/>
                <a:cs typeface="Cambria Math"/>
              </a:rPr>
              <a:t> </a:t>
            </a:r>
            <a:r>
              <a:rPr sz="1200" dirty="0">
                <a:latin typeface="Cambria Math"/>
                <a:cs typeface="Cambria Math"/>
              </a:rPr>
              <a:t>𝑑𝑣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62527" y="7701153"/>
            <a:ext cx="173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mbria Math"/>
                <a:cs typeface="Cambria Math"/>
              </a:rPr>
              <a:t>𝑑𝑡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964559" y="7720710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5260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63904" y="7999856"/>
            <a:ext cx="5831840" cy="1475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4.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Temperature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triggering</a:t>
            </a:r>
            <a:endParaRPr sz="1200">
              <a:latin typeface="Times New Roman"/>
              <a:cs typeface="Times New Roman"/>
            </a:endParaRPr>
          </a:p>
          <a:p>
            <a:pPr marL="50800" marR="43180" algn="just">
              <a:lnSpc>
                <a:spcPct val="110800"/>
              </a:lnSpc>
              <a:spcBef>
                <a:spcPts val="985"/>
              </a:spcBef>
            </a:pPr>
            <a:r>
              <a:rPr sz="1200" spc="-5" dirty="0">
                <a:latin typeface="Times New Roman"/>
                <a:cs typeface="Times New Roman"/>
              </a:rPr>
              <a:t>During </a:t>
            </a:r>
            <a:r>
              <a:rPr sz="1200" dirty="0">
                <a:latin typeface="Times New Roman"/>
                <a:cs typeface="Times New Roman"/>
              </a:rPr>
              <a:t>forward </a:t>
            </a:r>
            <a:r>
              <a:rPr sz="1200" spc="-5" dirty="0">
                <a:latin typeface="Times New Roman"/>
                <a:cs typeface="Times New Roman"/>
              </a:rPr>
              <a:t>biased, </a:t>
            </a:r>
            <a:r>
              <a:rPr sz="1200" spc="-30" dirty="0">
                <a:latin typeface="Cambria Math"/>
                <a:cs typeface="Cambria Math"/>
              </a:rPr>
              <a:t>𝐽</a:t>
            </a:r>
            <a:r>
              <a:rPr sz="1275" spc="-44" baseline="-16339" dirty="0">
                <a:latin typeface="Cambria Math"/>
                <a:cs typeface="Cambria Math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is reverse biased so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leakage forward current always associated  </a:t>
            </a:r>
            <a:r>
              <a:rPr sz="1200" dirty="0">
                <a:latin typeface="Times New Roman"/>
                <a:cs typeface="Times New Roman"/>
              </a:rPr>
              <a:t>with SCR. </a:t>
            </a:r>
            <a:r>
              <a:rPr sz="1200" spc="-5" dirty="0">
                <a:latin typeface="Times New Roman"/>
                <a:cs typeface="Times New Roman"/>
              </a:rPr>
              <a:t>Now as we </a:t>
            </a:r>
            <a:r>
              <a:rPr sz="1200" dirty="0">
                <a:latin typeface="Times New Roman"/>
                <a:cs typeface="Times New Roman"/>
              </a:rPr>
              <a:t>know the </a:t>
            </a:r>
            <a:r>
              <a:rPr sz="1200" spc="-5" dirty="0">
                <a:latin typeface="Times New Roman"/>
                <a:cs typeface="Times New Roman"/>
              </a:rPr>
              <a:t>leakage current is temperature </a:t>
            </a:r>
            <a:r>
              <a:rPr sz="1200" dirty="0">
                <a:latin typeface="Times New Roman"/>
                <a:cs typeface="Times New Roman"/>
              </a:rPr>
              <a:t>dependant, </a:t>
            </a:r>
            <a:r>
              <a:rPr sz="1200" spc="-5" dirty="0">
                <a:latin typeface="Times New Roman"/>
                <a:cs typeface="Times New Roman"/>
              </a:rPr>
              <a:t>so </a:t>
            </a:r>
            <a:r>
              <a:rPr sz="1200" dirty="0">
                <a:latin typeface="Times New Roman"/>
                <a:cs typeface="Times New Roman"/>
              </a:rPr>
              <a:t>if </a:t>
            </a:r>
            <a:r>
              <a:rPr sz="1200" spc="-5" dirty="0">
                <a:latin typeface="Times New Roman"/>
                <a:cs typeface="Times New Roman"/>
              </a:rPr>
              <a:t>we </a:t>
            </a:r>
            <a:r>
              <a:rPr sz="1200" dirty="0">
                <a:latin typeface="Times New Roman"/>
                <a:cs typeface="Times New Roman"/>
              </a:rPr>
              <a:t>increase  the </a:t>
            </a:r>
            <a:r>
              <a:rPr sz="1200" spc="-5" dirty="0">
                <a:latin typeface="Times New Roman"/>
                <a:cs typeface="Times New Roman"/>
              </a:rPr>
              <a:t>temperature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leakage current will also increase and heat </a:t>
            </a:r>
            <a:r>
              <a:rPr sz="1200" dirty="0">
                <a:latin typeface="Times New Roman"/>
                <a:cs typeface="Times New Roman"/>
              </a:rPr>
              <a:t>dissipitation of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junction</a:t>
            </a:r>
            <a:endParaRPr sz="1200">
              <a:latin typeface="Times New Roman"/>
              <a:cs typeface="Times New Roman"/>
            </a:endParaRPr>
          </a:p>
          <a:p>
            <a:pPr marL="50800" algn="just">
              <a:lnSpc>
                <a:spcPct val="100000"/>
              </a:lnSpc>
              <a:spcBef>
                <a:spcPts val="170"/>
              </a:spcBef>
            </a:pPr>
            <a:r>
              <a:rPr sz="1200" spc="-5" dirty="0">
                <a:latin typeface="Cambria Math"/>
                <a:cs typeface="Cambria Math"/>
              </a:rPr>
              <a:t>𝐽</a:t>
            </a:r>
            <a:r>
              <a:rPr sz="1275" spc="-7" baseline="-16339" dirty="0">
                <a:latin typeface="Cambria Math"/>
                <a:cs typeface="Cambria Math"/>
              </a:rPr>
              <a:t>2</a:t>
            </a:r>
            <a:r>
              <a:rPr sz="1200" spc="-5" dirty="0">
                <a:latin typeface="Times New Roman"/>
                <a:cs typeface="Times New Roman"/>
              </a:rPr>
              <a:t>occurs. </a:t>
            </a:r>
            <a:r>
              <a:rPr sz="1200" dirty="0">
                <a:latin typeface="Times New Roman"/>
                <a:cs typeface="Times New Roman"/>
              </a:rPr>
              <a:t>When this </a:t>
            </a:r>
            <a:r>
              <a:rPr sz="1200" spc="-5" dirty="0">
                <a:latin typeface="Times New Roman"/>
                <a:cs typeface="Times New Roman"/>
              </a:rPr>
              <a:t>heat reaches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sufficient </a:t>
            </a:r>
            <a:r>
              <a:rPr sz="1200" dirty="0">
                <a:latin typeface="Times New Roman"/>
                <a:cs typeface="Times New Roman"/>
              </a:rPr>
              <a:t>value </a:t>
            </a:r>
            <a:r>
              <a:rPr sz="1200" spc="-30" dirty="0">
                <a:latin typeface="Cambria Math"/>
                <a:cs typeface="Cambria Math"/>
              </a:rPr>
              <a:t>𝐽</a:t>
            </a:r>
            <a:r>
              <a:rPr sz="1275" spc="-44" baseline="-16339" dirty="0">
                <a:latin typeface="Cambria Math"/>
                <a:cs typeface="Cambria Math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will break and </a:t>
            </a:r>
            <a:r>
              <a:rPr sz="1200" dirty="0">
                <a:latin typeface="Times New Roman"/>
                <a:cs typeface="Times New Roman"/>
              </a:rPr>
              <a:t>conduction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starts.</a:t>
            </a:r>
            <a:endParaRPr sz="12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150"/>
              </a:spcBef>
            </a:pPr>
            <a:r>
              <a:rPr sz="1200" spc="-5" dirty="0">
                <a:latin typeface="Times New Roman"/>
                <a:cs typeface="Times New Roman"/>
              </a:rPr>
              <a:t>Disadvantages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33450" y="2430779"/>
            <a:ext cx="4960829" cy="2659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9304" y="887983"/>
            <a:ext cx="5807075" cy="8672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type </a:t>
            </a:r>
            <a:r>
              <a:rPr sz="1200" dirty="0">
                <a:latin typeface="Times New Roman"/>
                <a:cs typeface="Times New Roman"/>
              </a:rPr>
              <a:t>of triggering causes </a:t>
            </a:r>
            <a:r>
              <a:rPr sz="1200" spc="-5" dirty="0">
                <a:latin typeface="Times New Roman"/>
                <a:cs typeface="Times New Roman"/>
              </a:rPr>
              <a:t>local </a:t>
            </a:r>
            <a:r>
              <a:rPr sz="1200" dirty="0">
                <a:latin typeface="Times New Roman"/>
                <a:cs typeface="Times New Roman"/>
              </a:rPr>
              <a:t>hot spot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may </a:t>
            </a:r>
            <a:r>
              <a:rPr sz="1200" spc="-5" dirty="0">
                <a:latin typeface="Times New Roman"/>
                <a:cs typeface="Times New Roman"/>
              </a:rPr>
              <a:t>cause thermal </a:t>
            </a:r>
            <a:r>
              <a:rPr sz="1200" dirty="0">
                <a:latin typeface="Times New Roman"/>
                <a:cs typeface="Times New Roman"/>
              </a:rPr>
              <a:t>run </a:t>
            </a:r>
            <a:r>
              <a:rPr sz="1200" spc="-5" dirty="0">
                <a:latin typeface="Times New Roman"/>
                <a:cs typeface="Times New Roman"/>
              </a:rPr>
              <a:t>away </a:t>
            </a:r>
            <a:r>
              <a:rPr sz="1200" dirty="0">
                <a:latin typeface="Times New Roman"/>
                <a:cs typeface="Times New Roman"/>
              </a:rPr>
              <a:t>of the</a:t>
            </a:r>
            <a:r>
              <a:rPr sz="1200" spc="-5" dirty="0">
                <a:latin typeface="Times New Roman"/>
                <a:cs typeface="Times New Roman"/>
              </a:rPr>
              <a:t> device.</a:t>
            </a:r>
            <a:endParaRPr sz="1200">
              <a:latin typeface="Times New Roman"/>
              <a:cs typeface="Times New Roman"/>
            </a:endParaRPr>
          </a:p>
          <a:p>
            <a:pPr marL="25400" marR="3152140">
              <a:lnSpc>
                <a:spcPct val="179200"/>
              </a:lnSpc>
              <a:spcBef>
                <a:spcPts val="10"/>
              </a:spcBef>
            </a:pP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triggering cannot be controlled easily.  </a:t>
            </a: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very costly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protection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costly.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254000" indent="-228600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254000" algn="l"/>
              </a:tabLst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Light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triggering</a:t>
            </a:r>
            <a:endParaRPr sz="1200">
              <a:latin typeface="Times New Roman"/>
              <a:cs typeface="Times New Roman"/>
            </a:endParaRPr>
          </a:p>
          <a:p>
            <a:pPr marL="25400" marR="44450" algn="just">
              <a:lnSpc>
                <a:spcPct val="110300"/>
              </a:lnSpc>
              <a:spcBef>
                <a:spcPts val="965"/>
              </a:spcBef>
            </a:pPr>
            <a:r>
              <a:rPr sz="1200" spc="-5" dirty="0">
                <a:latin typeface="Times New Roman"/>
                <a:cs typeface="Times New Roman"/>
              </a:rPr>
              <a:t>First </a:t>
            </a:r>
            <a:r>
              <a:rPr sz="1200" dirty="0">
                <a:latin typeface="Times New Roman"/>
                <a:cs typeface="Times New Roman"/>
              </a:rPr>
              <a:t>a new </a:t>
            </a:r>
            <a:r>
              <a:rPr sz="1200" spc="-5" dirty="0">
                <a:latin typeface="Times New Roman"/>
                <a:cs typeface="Times New Roman"/>
              </a:rPr>
              <a:t>recess </a:t>
            </a:r>
            <a:r>
              <a:rPr sz="1200" dirty="0">
                <a:latin typeface="Times New Roman"/>
                <a:cs typeface="Times New Roman"/>
              </a:rPr>
              <a:t>niche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made in the inner p-layer. When this </a:t>
            </a:r>
            <a:r>
              <a:rPr sz="1200" spc="-5" dirty="0">
                <a:latin typeface="Times New Roman"/>
                <a:cs typeface="Times New Roman"/>
              </a:rPr>
              <a:t>recess is irradiated, </a:t>
            </a:r>
            <a:r>
              <a:rPr sz="1200" dirty="0">
                <a:latin typeface="Times New Roman"/>
                <a:cs typeface="Times New Roman"/>
              </a:rPr>
              <a:t>then </a:t>
            </a:r>
            <a:r>
              <a:rPr sz="1200" spc="-5" dirty="0">
                <a:latin typeface="Times New Roman"/>
                <a:cs typeface="Times New Roman"/>
              </a:rPr>
              <a:t>free  charge carriers (electron and </a:t>
            </a:r>
            <a:r>
              <a:rPr sz="1200" dirty="0">
                <a:latin typeface="Times New Roman"/>
                <a:cs typeface="Times New Roman"/>
              </a:rPr>
              <a:t>hole) are </a:t>
            </a:r>
            <a:r>
              <a:rPr sz="1200" spc="-5" dirty="0">
                <a:latin typeface="Times New Roman"/>
                <a:cs typeface="Times New Roman"/>
              </a:rPr>
              <a:t>generated. Now </a:t>
            </a:r>
            <a:r>
              <a:rPr sz="1200" dirty="0">
                <a:latin typeface="Times New Roman"/>
                <a:cs typeface="Times New Roman"/>
              </a:rPr>
              <a:t>if the intensity </a:t>
            </a:r>
            <a:r>
              <a:rPr sz="1200" spc="-5" dirty="0">
                <a:latin typeface="Times New Roman"/>
                <a:cs typeface="Times New Roman"/>
              </a:rPr>
              <a:t>is increased above </a:t>
            </a:r>
            <a:r>
              <a:rPr sz="1200" dirty="0">
                <a:latin typeface="Times New Roman"/>
                <a:cs typeface="Times New Roman"/>
              </a:rPr>
              <a:t>a  </a:t>
            </a:r>
            <a:r>
              <a:rPr sz="1200" spc="-5" dirty="0">
                <a:latin typeface="Times New Roman"/>
                <a:cs typeface="Times New Roman"/>
              </a:rPr>
              <a:t>certain </a:t>
            </a:r>
            <a:r>
              <a:rPr sz="1200" dirty="0">
                <a:latin typeface="Times New Roman"/>
                <a:cs typeface="Times New Roman"/>
              </a:rPr>
              <a:t>value then it leads to turn </a:t>
            </a:r>
            <a:r>
              <a:rPr sz="1200" spc="-5" dirty="0">
                <a:latin typeface="Times New Roman"/>
                <a:cs typeface="Times New Roman"/>
              </a:rPr>
              <a:t>ON </a:t>
            </a:r>
            <a:r>
              <a:rPr sz="1200" dirty="0">
                <a:latin typeface="Times New Roman"/>
                <a:cs typeface="Times New Roman"/>
              </a:rPr>
              <a:t>of SCR. </a:t>
            </a:r>
            <a:r>
              <a:rPr sz="1200" spc="-5" dirty="0">
                <a:latin typeface="Times New Roman"/>
                <a:cs typeface="Times New Roman"/>
              </a:rPr>
              <a:t>Such SCR are </a:t>
            </a:r>
            <a:r>
              <a:rPr sz="1200" dirty="0">
                <a:latin typeface="Times New Roman"/>
                <a:cs typeface="Times New Roman"/>
              </a:rPr>
              <a:t>known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spc="-10" dirty="0">
                <a:latin typeface="Times New Roman"/>
                <a:cs typeface="Times New Roman"/>
              </a:rPr>
              <a:t>Light </a:t>
            </a:r>
            <a:r>
              <a:rPr sz="1200" spc="-5" dirty="0">
                <a:latin typeface="Times New Roman"/>
                <a:cs typeface="Times New Roman"/>
              </a:rPr>
              <a:t>activated SCR  (LASCR).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r>
              <a:rPr sz="1200" b="1" i="1" spc="-5" dirty="0">
                <a:latin typeface="Times New Roman"/>
                <a:cs typeface="Times New Roman"/>
              </a:rPr>
              <a:t>Some</a:t>
            </a:r>
            <a:r>
              <a:rPr sz="1200" b="1" i="1" spc="-1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definitions:</a:t>
            </a:r>
            <a:endParaRPr sz="1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1120"/>
              </a:spcBef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Latching current</a:t>
            </a:r>
            <a:endParaRPr sz="1200">
              <a:latin typeface="Times New Roman"/>
              <a:cs typeface="Times New Roman"/>
            </a:endParaRPr>
          </a:p>
          <a:p>
            <a:pPr marL="25400" marR="244475">
              <a:lnSpc>
                <a:spcPct val="110000"/>
              </a:lnSpc>
              <a:spcBef>
                <a:spcPts val="1010"/>
              </a:spcBef>
            </a:pPr>
            <a:r>
              <a:rPr sz="1200" dirty="0">
                <a:latin typeface="Times New Roman"/>
                <a:cs typeface="Times New Roman"/>
              </a:rPr>
              <a:t>The latching </a:t>
            </a:r>
            <a:r>
              <a:rPr sz="1200" spc="-5" dirty="0">
                <a:latin typeface="Times New Roman"/>
                <a:cs typeface="Times New Roman"/>
              </a:rPr>
              <a:t>current </a:t>
            </a:r>
            <a:r>
              <a:rPr sz="1200" spc="5" dirty="0">
                <a:latin typeface="Times New Roman"/>
                <a:cs typeface="Times New Roman"/>
              </a:rPr>
              <a:t>may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defined as </a:t>
            </a:r>
            <a:r>
              <a:rPr sz="1200" dirty="0">
                <a:latin typeface="Times New Roman"/>
                <a:cs typeface="Times New Roman"/>
              </a:rPr>
              <a:t>the minimum value of </a:t>
            </a:r>
            <a:r>
              <a:rPr sz="1200" spc="-5" dirty="0">
                <a:latin typeface="Times New Roman"/>
                <a:cs typeface="Times New Roman"/>
              </a:rPr>
              <a:t>anode </a:t>
            </a:r>
            <a:r>
              <a:rPr sz="1200" dirty="0">
                <a:latin typeface="Times New Roman"/>
                <a:cs typeface="Times New Roman"/>
              </a:rPr>
              <a:t>current which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dirty="0">
                <a:latin typeface="Times New Roman"/>
                <a:cs typeface="Times New Roman"/>
              </a:rPr>
              <a:t>must  </a:t>
            </a:r>
            <a:r>
              <a:rPr sz="1200" spc="-5" dirty="0">
                <a:latin typeface="Times New Roman"/>
                <a:cs typeface="Times New Roman"/>
              </a:rPr>
              <a:t>attain </a:t>
            </a:r>
            <a:r>
              <a:rPr sz="1200" dirty="0">
                <a:latin typeface="Times New Roman"/>
                <a:cs typeface="Times New Roman"/>
              </a:rPr>
              <a:t>during turn </a:t>
            </a:r>
            <a:r>
              <a:rPr sz="1200" spc="-5" dirty="0">
                <a:latin typeface="Times New Roman"/>
                <a:cs typeface="Times New Roman"/>
              </a:rPr>
              <a:t>ON process </a:t>
            </a:r>
            <a:r>
              <a:rPr sz="1200" dirty="0">
                <a:latin typeface="Times New Roman"/>
                <a:cs typeface="Times New Roman"/>
              </a:rPr>
              <a:t>to maintain conduction </a:t>
            </a:r>
            <a:r>
              <a:rPr sz="1200" spc="-5" dirty="0">
                <a:latin typeface="Times New Roman"/>
                <a:cs typeface="Times New Roman"/>
              </a:rPr>
              <a:t>even </a:t>
            </a:r>
            <a:r>
              <a:rPr sz="1200" dirty="0">
                <a:latin typeface="Times New Roman"/>
                <a:cs typeface="Times New Roman"/>
              </a:rPr>
              <a:t>if </a:t>
            </a:r>
            <a:r>
              <a:rPr sz="1200" spc="-5" dirty="0">
                <a:latin typeface="Times New Roman"/>
                <a:cs typeface="Times New Roman"/>
              </a:rPr>
              <a:t>gate </a:t>
            </a:r>
            <a:r>
              <a:rPr sz="1200" dirty="0">
                <a:latin typeface="Times New Roman"/>
                <a:cs typeface="Times New Roman"/>
              </a:rPr>
              <a:t>signal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removed.</a:t>
            </a:r>
            <a:endParaRPr sz="1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1150"/>
              </a:spcBef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Holding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current</a:t>
            </a:r>
            <a:endParaRPr sz="1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1140"/>
              </a:spcBef>
            </a:pP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minimum value of </a:t>
            </a:r>
            <a:r>
              <a:rPr sz="1200" spc="-5" dirty="0">
                <a:latin typeface="Times New Roman"/>
                <a:cs typeface="Times New Roman"/>
              </a:rPr>
              <a:t>anode current </a:t>
            </a:r>
            <a:r>
              <a:rPr sz="1200" dirty="0">
                <a:latin typeface="Times New Roman"/>
                <a:cs typeface="Times New Roman"/>
              </a:rPr>
              <a:t>below which if it </a:t>
            </a:r>
            <a:r>
              <a:rPr sz="1200" spc="-5" dirty="0">
                <a:latin typeface="Times New Roman"/>
                <a:cs typeface="Times New Roman"/>
              </a:rPr>
              <a:t>falls, </a:t>
            </a:r>
            <a:r>
              <a:rPr sz="1200" dirty="0">
                <a:latin typeface="Times New Roman"/>
                <a:cs typeface="Times New Roman"/>
              </a:rPr>
              <a:t>the SCR </a:t>
            </a:r>
            <a:r>
              <a:rPr sz="1200" spc="-5" dirty="0">
                <a:latin typeface="Times New Roman"/>
                <a:cs typeface="Times New Roman"/>
              </a:rPr>
              <a:t>will turn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OFF.</a:t>
            </a:r>
            <a:endParaRPr sz="1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1155"/>
              </a:spcBef>
            </a:pP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Switching characteristics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1400"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thyristors</a:t>
            </a:r>
            <a:endParaRPr sz="1400">
              <a:latin typeface="Times New Roman"/>
              <a:cs typeface="Times New Roman"/>
            </a:endParaRPr>
          </a:p>
          <a:p>
            <a:pPr marL="254000" marR="299720">
              <a:lnSpc>
                <a:spcPct val="110800"/>
              </a:lnSpc>
              <a:spcBef>
                <a:spcPts val="1005"/>
              </a:spcBef>
            </a:pPr>
            <a:r>
              <a:rPr sz="1200" dirty="0">
                <a:latin typeface="Times New Roman"/>
                <a:cs typeface="Times New Roman"/>
              </a:rPr>
              <a:t>The time </a:t>
            </a:r>
            <a:r>
              <a:rPr sz="1200" spc="-5" dirty="0">
                <a:latin typeface="Times New Roman"/>
                <a:cs typeface="Times New Roman"/>
              </a:rPr>
              <a:t>variation </a:t>
            </a:r>
            <a:r>
              <a:rPr sz="1200" dirty="0">
                <a:latin typeface="Times New Roman"/>
                <a:cs typeface="Times New Roman"/>
              </a:rPr>
              <a:t>of voltage </a:t>
            </a:r>
            <a:r>
              <a:rPr sz="1200" spc="-5" dirty="0">
                <a:latin typeface="Times New Roman"/>
                <a:cs typeface="Times New Roman"/>
              </a:rPr>
              <a:t>across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thyristor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current through </a:t>
            </a:r>
            <a:r>
              <a:rPr sz="1200" dirty="0">
                <a:latin typeface="Times New Roman"/>
                <a:cs typeface="Times New Roman"/>
              </a:rPr>
              <a:t>it during turn on 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turn </a:t>
            </a:r>
            <a:r>
              <a:rPr sz="1200" spc="-5" dirty="0">
                <a:latin typeface="Times New Roman"/>
                <a:cs typeface="Times New Roman"/>
              </a:rPr>
              <a:t>off process gives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dynamic </a:t>
            </a:r>
            <a:r>
              <a:rPr sz="1200" dirty="0">
                <a:latin typeface="Times New Roman"/>
                <a:cs typeface="Times New Roman"/>
              </a:rPr>
              <a:t>or switching </a:t>
            </a:r>
            <a:r>
              <a:rPr sz="1200" spc="-5" dirty="0">
                <a:latin typeface="Times New Roman"/>
                <a:cs typeface="Times New Roman"/>
              </a:rPr>
              <a:t>characteristic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SCR.</a:t>
            </a:r>
            <a:endParaRPr sz="1200">
              <a:latin typeface="Times New Roman"/>
              <a:cs typeface="Times New Roman"/>
            </a:endParaRPr>
          </a:p>
          <a:p>
            <a:pPr marL="254000" marR="2971800">
              <a:lnSpc>
                <a:spcPct val="180000"/>
              </a:lnSpc>
              <a:spcBef>
                <a:spcPts val="15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Switching characteristic during turn on 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Turn on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time</a:t>
            </a:r>
            <a:endParaRPr sz="1200">
              <a:latin typeface="Times New Roman"/>
              <a:cs typeface="Times New Roman"/>
            </a:endParaRPr>
          </a:p>
          <a:p>
            <a:pPr marL="254000" marR="125730">
              <a:lnSpc>
                <a:spcPct val="110000"/>
              </a:lnSpc>
              <a:spcBef>
                <a:spcPts val="969"/>
              </a:spcBef>
            </a:pP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time during which it </a:t>
            </a:r>
            <a:r>
              <a:rPr sz="1200" spc="-5" dirty="0">
                <a:latin typeface="Times New Roman"/>
                <a:cs typeface="Times New Roman"/>
              </a:rPr>
              <a:t>changes from </a:t>
            </a:r>
            <a:r>
              <a:rPr sz="1200" dirty="0">
                <a:latin typeface="Times New Roman"/>
                <a:cs typeface="Times New Roman"/>
              </a:rPr>
              <a:t>forward blocking state to </a:t>
            </a:r>
            <a:r>
              <a:rPr sz="1200" spc="-5" dirty="0">
                <a:latin typeface="Times New Roman"/>
                <a:cs typeface="Times New Roman"/>
              </a:rPr>
              <a:t>ON </a:t>
            </a:r>
            <a:r>
              <a:rPr sz="1200" dirty="0">
                <a:latin typeface="Times New Roman"/>
                <a:cs typeface="Times New Roman"/>
              </a:rPr>
              <a:t>state. </a:t>
            </a:r>
            <a:r>
              <a:rPr sz="1200" spc="-5" dirty="0">
                <a:latin typeface="Times New Roman"/>
                <a:cs typeface="Times New Roman"/>
              </a:rPr>
              <a:t>Total </a:t>
            </a:r>
            <a:r>
              <a:rPr sz="1200" dirty="0">
                <a:latin typeface="Times New Roman"/>
                <a:cs typeface="Times New Roman"/>
              </a:rPr>
              <a:t>turn  on time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divided into 3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intervals:</a:t>
            </a:r>
            <a:endParaRPr sz="1200">
              <a:latin typeface="Times New Roman"/>
              <a:cs typeface="Times New Roman"/>
            </a:endParaRPr>
          </a:p>
          <a:p>
            <a:pPr marL="481965" lvl="1" indent="-228600">
              <a:lnSpc>
                <a:spcPct val="100000"/>
              </a:lnSpc>
              <a:spcBef>
                <a:spcPts val="1155"/>
              </a:spcBef>
              <a:buAutoNum type="arabicPeriod"/>
              <a:tabLst>
                <a:tab pos="482600" algn="l"/>
              </a:tabLst>
            </a:pPr>
            <a:r>
              <a:rPr sz="1200" dirty="0">
                <a:latin typeface="Times New Roman"/>
                <a:cs typeface="Times New Roman"/>
              </a:rPr>
              <a:t>Delay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time</a:t>
            </a:r>
            <a:endParaRPr sz="1200">
              <a:latin typeface="Times New Roman"/>
              <a:cs typeface="Times New Roman"/>
            </a:endParaRPr>
          </a:p>
          <a:p>
            <a:pPr marL="481965" lvl="1" indent="-228600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482600" algn="l"/>
              </a:tabLst>
            </a:pPr>
            <a:r>
              <a:rPr sz="1200" dirty="0">
                <a:latin typeface="Times New Roman"/>
                <a:cs typeface="Times New Roman"/>
              </a:rPr>
              <a:t>Rise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time</a:t>
            </a:r>
            <a:endParaRPr sz="1200">
              <a:latin typeface="Times New Roman"/>
              <a:cs typeface="Times New Roman"/>
            </a:endParaRPr>
          </a:p>
          <a:p>
            <a:pPr marL="481965" lvl="1" indent="-228600">
              <a:lnSpc>
                <a:spcPct val="100000"/>
              </a:lnSpc>
              <a:spcBef>
                <a:spcPts val="155"/>
              </a:spcBef>
              <a:buAutoNum type="arabicPeriod"/>
              <a:tabLst>
                <a:tab pos="482600" algn="l"/>
              </a:tabLst>
            </a:pPr>
            <a:r>
              <a:rPr sz="1200" spc="-5" dirty="0">
                <a:latin typeface="Times New Roman"/>
                <a:cs typeface="Times New Roman"/>
              </a:rPr>
              <a:t>Spread </a:t>
            </a:r>
            <a:r>
              <a:rPr sz="1200" dirty="0">
                <a:latin typeface="Times New Roman"/>
                <a:cs typeface="Times New Roman"/>
              </a:rPr>
              <a:t>time</a:t>
            </a:r>
            <a:endParaRPr sz="1200">
              <a:latin typeface="Times New Roman"/>
              <a:cs typeface="Times New Roman"/>
            </a:endParaRPr>
          </a:p>
          <a:p>
            <a:pPr marL="255270" algn="just">
              <a:lnSpc>
                <a:spcPct val="100000"/>
              </a:lnSpc>
              <a:spcBef>
                <a:spcPts val="1165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Delay time</a:t>
            </a:r>
            <a:endParaRPr sz="1200">
              <a:latin typeface="Times New Roman"/>
              <a:cs typeface="Times New Roman"/>
            </a:endParaRPr>
          </a:p>
          <a:p>
            <a:pPr marL="255270" marR="43180" algn="just">
              <a:lnSpc>
                <a:spcPct val="122900"/>
              </a:lnSpc>
              <a:spcBef>
                <a:spcPts val="825"/>
              </a:spcBef>
            </a:pPr>
            <a:r>
              <a:rPr sz="1200" spc="-10" dirty="0">
                <a:latin typeface="Times New Roman"/>
                <a:cs typeface="Times New Roman"/>
              </a:rPr>
              <a:t>If </a:t>
            </a:r>
            <a:r>
              <a:rPr sz="1200" spc="-5" dirty="0">
                <a:latin typeface="Cambria Math"/>
                <a:cs typeface="Cambria Math"/>
              </a:rPr>
              <a:t>𝐼</a:t>
            </a:r>
            <a:r>
              <a:rPr sz="1275" spc="-7" baseline="-16339" dirty="0">
                <a:latin typeface="Cambria Math"/>
                <a:cs typeface="Cambria Math"/>
              </a:rPr>
              <a:t>𝑔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spc="-10" dirty="0">
                <a:latin typeface="Cambria Math"/>
                <a:cs typeface="Cambria Math"/>
              </a:rPr>
              <a:t>𝐼</a:t>
            </a:r>
            <a:r>
              <a:rPr sz="1275" spc="-15" baseline="-16339" dirty="0">
                <a:latin typeface="Cambria Math"/>
                <a:cs typeface="Cambria Math"/>
              </a:rPr>
              <a:t>𝑎 </a:t>
            </a:r>
            <a:r>
              <a:rPr sz="1200" spc="-5" dirty="0">
                <a:latin typeface="Times New Roman"/>
                <a:cs typeface="Times New Roman"/>
              </a:rPr>
              <a:t>represent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final value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gate current and anode current. </a:t>
            </a:r>
            <a:r>
              <a:rPr sz="1200" spc="5" dirty="0">
                <a:latin typeface="Times New Roman"/>
                <a:cs typeface="Times New Roman"/>
              </a:rPr>
              <a:t>Then </a:t>
            </a:r>
            <a:r>
              <a:rPr sz="1200" dirty="0">
                <a:latin typeface="Times New Roman"/>
                <a:cs typeface="Times New Roman"/>
              </a:rPr>
              <a:t>the delay time 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dirty="0">
                <a:latin typeface="Times New Roman"/>
                <a:cs typeface="Times New Roman"/>
              </a:rPr>
              <a:t>be explained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time during </a:t>
            </a:r>
            <a:r>
              <a:rPr sz="1200" spc="-5" dirty="0">
                <a:latin typeface="Times New Roman"/>
                <a:cs typeface="Times New Roman"/>
              </a:rPr>
              <a:t>which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gate current attains </a:t>
            </a:r>
            <a:r>
              <a:rPr sz="1200" dirty="0">
                <a:latin typeface="Times New Roman"/>
                <a:cs typeface="Times New Roman"/>
              </a:rPr>
              <a:t>0.9 </a:t>
            </a:r>
            <a:r>
              <a:rPr sz="1200" spc="-40" dirty="0">
                <a:latin typeface="Cambria Math"/>
                <a:cs typeface="Cambria Math"/>
              </a:rPr>
              <a:t>𝐼</a:t>
            </a:r>
            <a:r>
              <a:rPr sz="1275" spc="-60" baseline="-16339" dirty="0">
                <a:latin typeface="Cambria Math"/>
                <a:cs typeface="Cambria Math"/>
              </a:rPr>
              <a:t>𝑔 </a:t>
            </a:r>
            <a:r>
              <a:rPr sz="1200" dirty="0">
                <a:latin typeface="Times New Roman"/>
                <a:cs typeface="Times New Roman"/>
              </a:rPr>
              <a:t>to the </a:t>
            </a:r>
            <a:r>
              <a:rPr sz="1200" spc="-5" dirty="0">
                <a:latin typeface="Times New Roman"/>
                <a:cs typeface="Times New Roman"/>
              </a:rPr>
              <a:t>instant anode  current reaches </a:t>
            </a:r>
            <a:r>
              <a:rPr sz="1200" dirty="0">
                <a:latin typeface="Times New Roman"/>
                <a:cs typeface="Times New Roman"/>
              </a:rPr>
              <a:t>0.1 </a:t>
            </a:r>
            <a:r>
              <a:rPr sz="1200" spc="-40" dirty="0">
                <a:latin typeface="Cambria Math"/>
                <a:cs typeface="Cambria Math"/>
              </a:rPr>
              <a:t>𝐼</a:t>
            </a:r>
            <a:r>
              <a:rPr sz="1275" spc="-60" baseline="-16339" dirty="0">
                <a:latin typeface="Cambria Math"/>
                <a:cs typeface="Cambria Math"/>
              </a:rPr>
              <a:t>𝑔 </a:t>
            </a:r>
            <a:r>
              <a:rPr sz="1200" dirty="0">
                <a:latin typeface="Times New Roman"/>
                <a:cs typeface="Times New Roman"/>
              </a:rPr>
              <a:t>or the </a:t>
            </a:r>
            <a:r>
              <a:rPr sz="1200" spc="-5" dirty="0">
                <a:latin typeface="Times New Roman"/>
                <a:cs typeface="Times New Roman"/>
              </a:rPr>
              <a:t>anode current rises </a:t>
            </a:r>
            <a:r>
              <a:rPr sz="1200" dirty="0">
                <a:latin typeface="Times New Roman"/>
                <a:cs typeface="Times New Roman"/>
              </a:rPr>
              <a:t>from </a:t>
            </a:r>
            <a:r>
              <a:rPr sz="1200" spc="-5" dirty="0">
                <a:latin typeface="Times New Roman"/>
                <a:cs typeface="Times New Roman"/>
              </a:rPr>
              <a:t>forward </a:t>
            </a:r>
            <a:r>
              <a:rPr sz="1200" dirty="0">
                <a:latin typeface="Times New Roman"/>
                <a:cs typeface="Times New Roman"/>
              </a:rPr>
              <a:t>leakage current to 0.1 </a:t>
            </a:r>
            <a:r>
              <a:rPr sz="1200" spc="15" dirty="0">
                <a:latin typeface="Cambria Math"/>
                <a:cs typeface="Cambria Math"/>
              </a:rPr>
              <a:t>𝐼</a:t>
            </a:r>
            <a:r>
              <a:rPr sz="1275" spc="22" baseline="-16339" dirty="0">
                <a:latin typeface="Cambria Math"/>
                <a:cs typeface="Cambria Math"/>
              </a:rPr>
              <a:t>𝑎</a:t>
            </a:r>
            <a:r>
              <a:rPr sz="1200" spc="1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254000">
              <a:lnSpc>
                <a:spcPct val="100000"/>
              </a:lnSpc>
              <a:spcBef>
                <a:spcPts val="1305"/>
              </a:spcBef>
            </a:pPr>
            <a:r>
              <a:rPr sz="1200" dirty="0">
                <a:latin typeface="Times New Roman"/>
                <a:cs typeface="Times New Roman"/>
              </a:rPr>
              <a:t>1. </a:t>
            </a:r>
            <a:r>
              <a:rPr sz="1200" spc="-5" dirty="0">
                <a:latin typeface="Times New Roman"/>
                <a:cs typeface="Times New Roman"/>
              </a:rPr>
              <a:t>Gate current </a:t>
            </a:r>
            <a:r>
              <a:rPr sz="1200" dirty="0">
                <a:latin typeface="Times New Roman"/>
                <a:cs typeface="Times New Roman"/>
              </a:rPr>
              <a:t>0.9 </a:t>
            </a:r>
            <a:r>
              <a:rPr sz="1200" spc="-40" dirty="0">
                <a:latin typeface="Cambria Math"/>
                <a:cs typeface="Cambria Math"/>
              </a:rPr>
              <a:t>𝐼</a:t>
            </a:r>
            <a:r>
              <a:rPr sz="1275" spc="-60" baseline="-16339" dirty="0">
                <a:latin typeface="Cambria Math"/>
                <a:cs typeface="Cambria Math"/>
              </a:rPr>
              <a:t>𝑔 </a:t>
            </a:r>
            <a:r>
              <a:rPr sz="1200" dirty="0">
                <a:latin typeface="Times New Roman"/>
                <a:cs typeface="Times New Roman"/>
              </a:rPr>
              <a:t>to 0.1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Cambria Math"/>
                <a:cs typeface="Cambria Math"/>
              </a:rPr>
              <a:t>𝐼</a:t>
            </a:r>
            <a:r>
              <a:rPr sz="1275" spc="22" baseline="-16339" dirty="0">
                <a:latin typeface="Cambria Math"/>
                <a:cs typeface="Cambria Math"/>
              </a:rPr>
              <a:t>𝑎</a:t>
            </a:r>
            <a:r>
              <a:rPr sz="1200" spc="1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481965" indent="-228600">
              <a:lnSpc>
                <a:spcPct val="100000"/>
              </a:lnSpc>
              <a:spcBef>
                <a:spcPts val="315"/>
              </a:spcBef>
              <a:buAutoNum type="arabicPeriod" startAt="2"/>
              <a:tabLst>
                <a:tab pos="482600" algn="l"/>
              </a:tabLst>
            </a:pPr>
            <a:r>
              <a:rPr sz="1200" dirty="0">
                <a:latin typeface="Times New Roman"/>
                <a:cs typeface="Times New Roman"/>
              </a:rPr>
              <a:t>Anode </a:t>
            </a:r>
            <a:r>
              <a:rPr sz="1200" spc="-5" dirty="0">
                <a:latin typeface="Times New Roman"/>
                <a:cs typeface="Times New Roman"/>
              </a:rPr>
              <a:t>voltage </a:t>
            </a:r>
            <a:r>
              <a:rPr sz="1200" dirty="0">
                <a:latin typeface="Times New Roman"/>
                <a:cs typeface="Times New Roman"/>
              </a:rPr>
              <a:t>falls </a:t>
            </a:r>
            <a:r>
              <a:rPr sz="1200" spc="-5" dirty="0">
                <a:latin typeface="Times New Roman"/>
                <a:cs typeface="Times New Roman"/>
              </a:rPr>
              <a:t>from </a:t>
            </a:r>
            <a:r>
              <a:rPr sz="1200" spc="-110" dirty="0">
                <a:latin typeface="Cambria Math"/>
                <a:cs typeface="Cambria Math"/>
              </a:rPr>
              <a:t>𝑉</a:t>
            </a:r>
            <a:r>
              <a:rPr sz="1275" spc="-165" baseline="-16339" dirty="0">
                <a:latin typeface="Cambria Math"/>
                <a:cs typeface="Cambria Math"/>
              </a:rPr>
              <a:t>𝑎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30" dirty="0">
                <a:latin typeface="Times New Roman"/>
                <a:cs typeface="Times New Roman"/>
              </a:rPr>
              <a:t>0.9</a:t>
            </a:r>
            <a:r>
              <a:rPr sz="1200" spc="-30" dirty="0">
                <a:latin typeface="Cambria Math"/>
                <a:cs typeface="Cambria Math"/>
              </a:rPr>
              <a:t>𝑉</a:t>
            </a:r>
            <a:r>
              <a:rPr sz="1275" spc="-44" baseline="-16339" dirty="0">
                <a:latin typeface="Cambria Math"/>
                <a:cs typeface="Cambria Math"/>
              </a:rPr>
              <a:t>𝑎</a:t>
            </a:r>
            <a:r>
              <a:rPr sz="1200" spc="-3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481965" indent="-228600">
              <a:lnSpc>
                <a:spcPct val="100000"/>
              </a:lnSpc>
              <a:spcBef>
                <a:spcPts val="190"/>
              </a:spcBef>
              <a:buAutoNum type="arabicPeriod" startAt="2"/>
              <a:tabLst>
                <a:tab pos="482600" algn="l"/>
              </a:tabLst>
            </a:pPr>
            <a:r>
              <a:rPr sz="1200" dirty="0">
                <a:latin typeface="Times New Roman"/>
                <a:cs typeface="Times New Roman"/>
              </a:rPr>
              <a:t>Anode </a:t>
            </a:r>
            <a:r>
              <a:rPr sz="1200" spc="-5" dirty="0">
                <a:latin typeface="Times New Roman"/>
                <a:cs typeface="Times New Roman"/>
              </a:rPr>
              <a:t>current rises </a:t>
            </a:r>
            <a:r>
              <a:rPr sz="1200" dirty="0">
                <a:latin typeface="Times New Roman"/>
                <a:cs typeface="Times New Roman"/>
              </a:rPr>
              <a:t>from </a:t>
            </a:r>
            <a:r>
              <a:rPr sz="1200" spc="-5" dirty="0">
                <a:latin typeface="Times New Roman"/>
                <a:cs typeface="Times New Roman"/>
              </a:rPr>
              <a:t>forward leakage current </a:t>
            </a:r>
            <a:r>
              <a:rPr sz="1200" dirty="0">
                <a:latin typeface="Times New Roman"/>
                <a:cs typeface="Times New Roman"/>
              </a:rPr>
              <a:t>to 0.1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Cambria Math"/>
                <a:cs typeface="Cambria Math"/>
              </a:rPr>
              <a:t>𝐼</a:t>
            </a:r>
            <a:r>
              <a:rPr sz="1275" spc="22" baseline="-16339" dirty="0">
                <a:latin typeface="Cambria Math"/>
                <a:cs typeface="Cambria Math"/>
              </a:rPr>
              <a:t>𝑎</a:t>
            </a:r>
            <a:r>
              <a:rPr sz="1200" spc="1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7420</Words>
  <Application>Microsoft Office PowerPoint</Application>
  <PresentationFormat>Custom</PresentationFormat>
  <Paragraphs>692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Calibri</vt:lpstr>
      <vt:lpstr>Cambria</vt:lpstr>
      <vt:lpstr>Cambria Math</vt:lpstr>
      <vt:lpstr>Sylfaen</vt:lpstr>
      <vt:lpstr>Symbol</vt:lpstr>
      <vt:lpstr>Times New Roman</vt:lpstr>
      <vt:lpstr>Office Theme</vt:lpstr>
      <vt:lpstr>PowerPoint Presentation</vt:lpstr>
      <vt:lpstr>MODULE - 1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MODULE-II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Notes on             Power Electronics</dc:title>
  <dc:subject>Subject code – BEE1602</dc:subject>
  <dc:creator>6th Semester B.Tech. (Electrical Engineering)</dc:creator>
  <cp:lastModifiedBy>nausheen ashraf</cp:lastModifiedBy>
  <cp:revision>1</cp:revision>
  <dcterms:created xsi:type="dcterms:W3CDTF">2020-04-23T11:22:28Z</dcterms:created>
  <dcterms:modified xsi:type="dcterms:W3CDTF">2020-04-23T11:28:20Z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2015-02-18T00:00:00Z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2020-04-23T00:00:00Z</vt:filetime>
  </property>
</Properties>
</file>